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heme/themeOverride2.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 id="2147483702" r:id="rId5"/>
    <p:sldMasterId id="2147483685" r:id="rId6"/>
    <p:sldMasterId id="2147483684" r:id="rId7"/>
    <p:sldMasterId id="2147483686" r:id="rId8"/>
  </p:sldMasterIdLst>
  <p:notesMasterIdLst>
    <p:notesMasterId r:id="rId38"/>
  </p:notesMasterIdLst>
  <p:sldIdLst>
    <p:sldId id="256" r:id="rId9"/>
    <p:sldId id="261" r:id="rId10"/>
    <p:sldId id="262" r:id="rId11"/>
    <p:sldId id="280" r:id="rId12"/>
    <p:sldId id="360" r:id="rId13"/>
    <p:sldId id="375" r:id="rId14"/>
    <p:sldId id="345" r:id="rId15"/>
    <p:sldId id="388" r:id="rId16"/>
    <p:sldId id="387" r:id="rId17"/>
    <p:sldId id="389" r:id="rId18"/>
    <p:sldId id="336" r:id="rId19"/>
    <p:sldId id="390" r:id="rId20"/>
    <p:sldId id="376" r:id="rId21"/>
    <p:sldId id="391" r:id="rId22"/>
    <p:sldId id="392" r:id="rId23"/>
    <p:sldId id="363" r:id="rId24"/>
    <p:sldId id="372" r:id="rId25"/>
    <p:sldId id="393" r:id="rId26"/>
    <p:sldId id="377" r:id="rId27"/>
    <p:sldId id="394" r:id="rId28"/>
    <p:sldId id="395" r:id="rId29"/>
    <p:sldId id="357" r:id="rId30"/>
    <p:sldId id="373" r:id="rId31"/>
    <p:sldId id="344" r:id="rId32"/>
    <p:sldId id="396" r:id="rId33"/>
    <p:sldId id="383" r:id="rId34"/>
    <p:sldId id="386" r:id="rId35"/>
    <p:sldId id="264" r:id="rId36"/>
    <p:sldId id="260" r:id="rId37"/>
  </p:sldIdLst>
  <p:sldSz cx="9144000" cy="6858000" type="screen4x3"/>
  <p:notesSz cx="6858000" cy="9429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DB"/>
    <a:srgbClr val="5E6A71"/>
    <a:srgbClr val="00549F"/>
    <a:srgbClr val="A5AC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F15405-5C19-4325-9228-211EA6A21842}" v="4" dt="2020-05-25T12:54:12.1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199" autoAdjust="0"/>
  </p:normalViewPr>
  <p:slideViewPr>
    <p:cSldViewPr>
      <p:cViewPr varScale="1">
        <p:scale>
          <a:sx n="52" d="100"/>
          <a:sy n="52" d="100"/>
        </p:scale>
        <p:origin x="162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B3CAA2-DC11-4090-ABCC-3FF9145AE1F8}" type="datetimeFigureOut">
              <a:rPr lang="en-GB" smtClean="0"/>
              <a:t>17/08/2020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C64192-33DD-463F-814B-316F71ABF3CC}" type="slidenum">
              <a:rPr lang="en-GB" smtClean="0"/>
              <a:t>‹#›</a:t>
            </a:fld>
            <a:endParaRPr lang="en-GB"/>
          </a:p>
        </p:txBody>
      </p:sp>
    </p:spTree>
    <p:extLst>
      <p:ext uri="{BB962C8B-B14F-4D97-AF65-F5344CB8AC3E}">
        <p14:creationId xmlns:p14="http://schemas.microsoft.com/office/powerpoint/2010/main" val="1064068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Academic writers argue about how to interpret theories and concepts, how to conduct research and how to solve problems. They present arguments in order to move the discussion forward – to add something new to the discussion. They never simply repeat the arguments of other writers. In this session you will see how to argue from sources, bringing in your own academic voice to redefine, </a:t>
            </a:r>
            <a:r>
              <a:rPr lang="en-GB" sz="1200" kern="1200" dirty="0" err="1">
                <a:solidFill>
                  <a:schemeClr val="tx1"/>
                </a:solidFill>
                <a:effectLst/>
                <a:latin typeface="+mn-lt"/>
                <a:ea typeface="+mn-ea"/>
                <a:cs typeface="+mn-cs"/>
              </a:rPr>
              <a:t>analyze</a:t>
            </a:r>
            <a:r>
              <a:rPr lang="en-GB" sz="1200" kern="1200" dirty="0">
                <a:solidFill>
                  <a:schemeClr val="tx1"/>
                </a:solidFill>
                <a:effectLst/>
                <a:latin typeface="+mn-lt"/>
                <a:ea typeface="+mn-ea"/>
                <a:cs typeface="+mn-cs"/>
              </a:rPr>
              <a:t>, critically compare and evaluate.</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a:t>
            </a:fld>
            <a:endParaRPr lang="en-GB"/>
          </a:p>
        </p:txBody>
      </p:sp>
    </p:spTree>
    <p:extLst>
      <p:ext uri="{BB962C8B-B14F-4D97-AF65-F5344CB8AC3E}">
        <p14:creationId xmlns:p14="http://schemas.microsoft.com/office/powerpoint/2010/main" val="4201686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university knowledge is advanced by considering temporary and conditional viewpoints. Knowledge is said to be contingent, based on the best evidence currently available  but this could change as more research data are gathered. Academic researchers develop criteria for evaluating knowledge claims in published research. They take a stance in relation to these claims and defend it with evidence from their own research. These arguments are most often found in literature reviews and discussion sections of research articles. In this session you will work with an assignment task that requires argument so that </a:t>
            </a:r>
            <a:r>
              <a:rPr lang="en-GB"/>
              <a:t>you can develop </a:t>
            </a:r>
            <a:r>
              <a:rPr lang="en-GB" dirty="0"/>
              <a:t>a framework for activating writer’s voice. You will see how to use sources to move an argument on.</a:t>
            </a:r>
          </a:p>
        </p:txBody>
      </p:sp>
      <p:sp>
        <p:nvSpPr>
          <p:cNvPr id="4" name="Slide Number Placeholder 3"/>
          <p:cNvSpPr>
            <a:spLocks noGrp="1"/>
          </p:cNvSpPr>
          <p:nvPr>
            <p:ph type="sldNum" sz="quarter" idx="5"/>
          </p:nvPr>
        </p:nvSpPr>
        <p:spPr/>
        <p:txBody>
          <a:bodyPr/>
          <a:lstStyle/>
          <a:p>
            <a:fld id="{B6C64192-33DD-463F-814B-316F71ABF3CC}" type="slidenum">
              <a:rPr lang="en-GB" smtClean="0"/>
              <a:t>2</a:t>
            </a:fld>
            <a:endParaRPr lang="en-GB"/>
          </a:p>
        </p:txBody>
      </p:sp>
    </p:spTree>
    <p:extLst>
      <p:ext uri="{BB962C8B-B14F-4D97-AF65-F5344CB8AC3E}">
        <p14:creationId xmlns:p14="http://schemas.microsoft.com/office/powerpoint/2010/main" val="4154702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end of your PSE Online programme, you will have an Academic Literacy exam.</a:t>
            </a:r>
          </a:p>
          <a:p>
            <a:r>
              <a:rPr lang="en-GB" dirty="0"/>
              <a:t>You will be guided to read two texts so that you can take notes to answer an essay question.</a:t>
            </a:r>
          </a:p>
          <a:p>
            <a:r>
              <a:rPr lang="en-GB" dirty="0"/>
              <a:t>The essay question will take the form ‘To what extent…?’</a:t>
            </a:r>
          </a:p>
          <a:p>
            <a:r>
              <a:rPr lang="en-GB" dirty="0"/>
              <a:t>The learning outcomes this week will help you to achieve good marks in this exam.</a:t>
            </a:r>
          </a:p>
          <a:p>
            <a:endParaRPr lang="en-GB" dirty="0"/>
          </a:p>
        </p:txBody>
      </p:sp>
      <p:sp>
        <p:nvSpPr>
          <p:cNvPr id="4" name="Slide Number Placeholder 3"/>
          <p:cNvSpPr>
            <a:spLocks noGrp="1"/>
          </p:cNvSpPr>
          <p:nvPr>
            <p:ph type="sldNum" sz="quarter" idx="5"/>
          </p:nvPr>
        </p:nvSpPr>
        <p:spPr/>
        <p:txBody>
          <a:bodyPr/>
          <a:lstStyle/>
          <a:p>
            <a:fld id="{480EEB4C-F384-40DD-A0C2-A9810762011C}" type="slidenum">
              <a:rPr lang="en-GB" smtClean="0"/>
              <a:t>3</a:t>
            </a:fld>
            <a:endParaRPr lang="en-GB"/>
          </a:p>
        </p:txBody>
      </p:sp>
    </p:spTree>
    <p:extLst>
      <p:ext uri="{BB962C8B-B14F-4D97-AF65-F5344CB8AC3E}">
        <p14:creationId xmlns:p14="http://schemas.microsoft.com/office/powerpoint/2010/main" val="4038944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Turn to page 196 of your coursebook and review your discussion from Tuesday on the meaning of these metaphors. How is stringing together pearls on a necklace the same as using academic sources without a voice? How is getting lemons and giving back lemons the same as using academic sources descriptively but not persuasively.</a:t>
            </a:r>
            <a:endParaRPr lang="en-GB"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480EEB4C-F384-40DD-A0C2-A9810762011C}" type="slidenum">
              <a:rPr lang="en-GB" smtClean="0"/>
              <a:t>4</a:t>
            </a:fld>
            <a:endParaRPr lang="en-GB"/>
          </a:p>
        </p:txBody>
      </p:sp>
    </p:spTree>
    <p:extLst>
      <p:ext uri="{BB962C8B-B14F-4D97-AF65-F5344CB8AC3E}">
        <p14:creationId xmlns:p14="http://schemas.microsoft.com/office/powerpoint/2010/main" val="697433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order to activate your writer’s voice, you need to be in control of your sources. This means you have to understand an assignment question and develop your own provisional point of view. This may change later as you read. Brainstorming and reading are part of an iterative process, i.e. both happen together and complement each other. Your aim is to develop focused critical questions to guide reading, through the selection and critical evaluation of sources.</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5</a:t>
            </a:fld>
            <a:endParaRPr lang="en-GB"/>
          </a:p>
        </p:txBody>
      </p:sp>
    </p:spTree>
    <p:extLst>
      <p:ext uri="{BB962C8B-B14F-4D97-AF65-F5344CB8AC3E}">
        <p14:creationId xmlns:p14="http://schemas.microsoft.com/office/powerpoint/2010/main" val="1463889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t>Mauricio is a PhD student in the School of Health. </a:t>
            </a:r>
          </a:p>
          <a:p>
            <a:r>
              <a:rPr lang="en-GB" sz="2400" dirty="0"/>
              <a:t>He supervises a tutorial group of undergraduate students.</a:t>
            </a:r>
          </a:p>
          <a:p>
            <a:r>
              <a:rPr lang="en-GB" sz="2400" dirty="0"/>
              <a:t>The group has been set an assignment question:</a:t>
            </a:r>
          </a:p>
          <a:p>
            <a:r>
              <a:rPr lang="en-GB" i="1" dirty="0"/>
              <a:t>Critically evaluate definitions of health as a concept for health professionals </a:t>
            </a:r>
            <a:r>
              <a:rPr lang="en-GB" dirty="0"/>
              <a:t>(400 – 500 words)</a:t>
            </a:r>
            <a:endParaRPr lang="en-GB" i="1" dirty="0"/>
          </a:p>
          <a:p>
            <a:r>
              <a:rPr lang="en-GB" sz="2400" dirty="0"/>
              <a:t>The assignment is quite short and Mauricio has provided a reading list.</a:t>
            </a:r>
          </a:p>
          <a:p>
            <a:r>
              <a:rPr lang="en-GB" sz="2400" dirty="0"/>
              <a:t>Take only 1 minute to look quickly at the reading list on page 210 to decide why these sources were chosen.</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6</a:t>
            </a:fld>
            <a:endParaRPr lang="en-GB"/>
          </a:p>
        </p:txBody>
      </p:sp>
    </p:spTree>
    <p:extLst>
      <p:ext uri="{BB962C8B-B14F-4D97-AF65-F5344CB8AC3E}">
        <p14:creationId xmlns:p14="http://schemas.microsoft.com/office/powerpoint/2010/main" val="152723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solidFill>
                  <a:schemeClr val="tx1">
                    <a:lumMod val="50000"/>
                  </a:schemeClr>
                </a:solidFill>
                <a:latin typeface="Arial"/>
                <a:cs typeface="Arial"/>
              </a:rPr>
              <a:t>Why were these sources chosen for the essay question? Take only 1 minute to read through this reading list quickly to highlight key words in the titles of these sources which relate to the essay question: </a:t>
            </a:r>
            <a:r>
              <a:rPr lang="en-GB" i="1" dirty="0"/>
              <a:t>Critically evaluate definitions of health as a concept for health professionals</a:t>
            </a:r>
            <a:endParaRPr lang="en-GB" dirty="0">
              <a:solidFill>
                <a:schemeClr val="tx1">
                  <a:lumMod val="50000"/>
                </a:schemeClr>
              </a:solidFill>
              <a:latin typeface="Arial"/>
              <a:cs typeface="Arial"/>
            </a:endParaRP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7</a:t>
            </a:fld>
            <a:endParaRPr lang="en-GB"/>
          </a:p>
        </p:txBody>
      </p:sp>
    </p:spTree>
    <p:extLst>
      <p:ext uri="{BB962C8B-B14F-4D97-AF65-F5344CB8AC3E}">
        <p14:creationId xmlns:p14="http://schemas.microsoft.com/office/powerpoint/2010/main" val="3155518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oldest source dates from 1946, the WHO definition of health. That might form the starting point for a critical evaluation. More recent sources such as </a:t>
            </a:r>
            <a:r>
              <a:rPr lang="en-GB" sz="1200" kern="1200" dirty="0" err="1">
                <a:solidFill>
                  <a:schemeClr val="tx1"/>
                </a:solidFill>
                <a:effectLst/>
                <a:latin typeface="+mn-lt"/>
                <a:ea typeface="+mn-ea"/>
                <a:cs typeface="+mn-cs"/>
              </a:rPr>
              <a:t>Awofeso</a:t>
            </a:r>
            <a:r>
              <a:rPr lang="en-GB" sz="1200" kern="1200" dirty="0">
                <a:solidFill>
                  <a:schemeClr val="tx1"/>
                </a:solidFill>
                <a:effectLst/>
                <a:latin typeface="+mn-lt"/>
                <a:ea typeface="+mn-ea"/>
                <a:cs typeface="+mn-cs"/>
              </a:rPr>
              <a:t> and </a:t>
            </a:r>
            <a:r>
              <a:rPr lang="en-GB" sz="1200" kern="1200" dirty="0" err="1">
                <a:solidFill>
                  <a:schemeClr val="tx1"/>
                </a:solidFill>
                <a:effectLst/>
                <a:latin typeface="+mn-lt"/>
                <a:ea typeface="+mn-ea"/>
                <a:cs typeface="+mn-cs"/>
              </a:rPr>
              <a:t>Yach</a:t>
            </a:r>
            <a:r>
              <a:rPr lang="en-GB" sz="1200" kern="1200" dirty="0">
                <a:solidFill>
                  <a:schemeClr val="tx1"/>
                </a:solidFill>
                <a:effectLst/>
                <a:latin typeface="+mn-lt"/>
                <a:ea typeface="+mn-ea"/>
                <a:cs typeface="+mn-cs"/>
              </a:rPr>
              <a:t> refer to the WHO definition, </a:t>
            </a:r>
            <a:r>
              <a:rPr lang="en-GB" sz="1200" i="1" kern="1200" dirty="0">
                <a:solidFill>
                  <a:schemeClr val="tx1"/>
                </a:solidFill>
                <a:effectLst/>
                <a:latin typeface="+mn-lt"/>
                <a:ea typeface="+mn-ea"/>
                <a:cs typeface="+mn-cs"/>
              </a:rPr>
              <a:t>re-defining</a:t>
            </a:r>
            <a:r>
              <a:rPr lang="en-GB" sz="1200" kern="1200" dirty="0">
                <a:solidFill>
                  <a:schemeClr val="tx1"/>
                </a:solidFill>
                <a:effectLst/>
                <a:latin typeface="+mn-lt"/>
                <a:ea typeface="+mn-ea"/>
                <a:cs typeface="+mn-cs"/>
              </a:rPr>
              <a:t> or contrasting with </a:t>
            </a:r>
            <a:r>
              <a:rPr lang="en-GB" sz="1200" i="1" kern="1200" dirty="0">
                <a:solidFill>
                  <a:schemeClr val="tx1"/>
                </a:solidFill>
                <a:effectLst/>
                <a:latin typeface="+mn-lt"/>
                <a:ea typeface="+mn-ea"/>
                <a:cs typeface="+mn-cs"/>
              </a:rPr>
              <a:t>illness</a:t>
            </a:r>
            <a:r>
              <a:rPr lang="en-GB" sz="1200" kern="1200" dirty="0">
                <a:solidFill>
                  <a:schemeClr val="tx1"/>
                </a:solidFill>
                <a:effectLst/>
                <a:latin typeface="+mn-lt"/>
                <a:ea typeface="+mn-ea"/>
                <a:cs typeface="+mn-cs"/>
              </a:rPr>
              <a:t>. Naidoo and Wills refer to </a:t>
            </a:r>
            <a:r>
              <a:rPr lang="en-GB" sz="1200" i="1" kern="1200" dirty="0">
                <a:solidFill>
                  <a:schemeClr val="tx1"/>
                </a:solidFill>
                <a:effectLst/>
                <a:latin typeface="+mn-lt"/>
                <a:ea typeface="+mn-ea"/>
                <a:cs typeface="+mn-cs"/>
              </a:rPr>
              <a:t>practice</a:t>
            </a:r>
            <a:r>
              <a:rPr lang="en-GB" sz="1200" kern="1200" dirty="0">
                <a:solidFill>
                  <a:schemeClr val="tx1"/>
                </a:solidFill>
                <a:effectLst/>
                <a:latin typeface="+mn-lt"/>
                <a:ea typeface="+mn-ea"/>
                <a:cs typeface="+mn-cs"/>
              </a:rPr>
              <a:t>. Students have to critically evaluate definitions of health for practice, i.e. for health professionals in their daily working lives.</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8</a:t>
            </a:fld>
            <a:endParaRPr lang="en-GB"/>
          </a:p>
        </p:txBody>
      </p:sp>
    </p:spTree>
    <p:extLst>
      <p:ext uri="{BB962C8B-B14F-4D97-AF65-F5344CB8AC3E}">
        <p14:creationId xmlns:p14="http://schemas.microsoft.com/office/powerpoint/2010/main" val="2168695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solidFill>
                  <a:schemeClr val="tx1">
                    <a:lumMod val="50000"/>
                  </a:schemeClr>
                </a:solidFill>
                <a:latin typeface="Arial"/>
                <a:cs typeface="Arial"/>
              </a:rPr>
              <a:t>Read the Study Smart on page 208. Use the steps to understand the essay question:</a:t>
            </a:r>
          </a:p>
          <a:p>
            <a:r>
              <a:rPr lang="en-GB" i="1" dirty="0"/>
              <a:t>Critically evaluate definitions of health as a concept for health professionals</a:t>
            </a:r>
          </a:p>
          <a:p>
            <a:r>
              <a:rPr lang="en-GB" i="0" dirty="0">
                <a:solidFill>
                  <a:schemeClr val="tx1">
                    <a:lumMod val="50000"/>
                  </a:schemeClr>
                </a:solidFill>
                <a:latin typeface="Arial"/>
                <a:cs typeface="Arial"/>
              </a:rPr>
              <a:t>What is the topic? What aspects of the topic need to be covered? What instruction word tells you the task? What does the task ask you to do in relation to the topic? Is there a perspective, in other words a particular viewpoint to be taken into consideration?</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9</a:t>
            </a:fld>
            <a:endParaRPr lang="en-GB"/>
          </a:p>
        </p:txBody>
      </p:sp>
    </p:spTree>
    <p:extLst>
      <p:ext uri="{BB962C8B-B14F-4D97-AF65-F5344CB8AC3E}">
        <p14:creationId xmlns:p14="http://schemas.microsoft.com/office/powerpoint/2010/main" val="1835284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tx1">
                    <a:lumMod val="50000"/>
                  </a:schemeClr>
                </a:solidFill>
                <a:latin typeface="Arial"/>
                <a:cs typeface="Arial"/>
              </a:rPr>
              <a:t>The topic is </a:t>
            </a:r>
            <a:r>
              <a:rPr lang="en-GB" sz="1200" dirty="0">
                <a:solidFill>
                  <a:srgbClr val="00B050"/>
                </a:solidFill>
                <a:latin typeface="Arial"/>
                <a:cs typeface="Arial"/>
              </a:rPr>
              <a:t>Health</a:t>
            </a:r>
          </a:p>
          <a:p>
            <a:r>
              <a:rPr lang="en-GB" sz="1200" dirty="0">
                <a:solidFill>
                  <a:schemeClr val="tx1">
                    <a:lumMod val="50000"/>
                  </a:schemeClr>
                </a:solidFill>
                <a:latin typeface="Arial"/>
                <a:cs typeface="Arial"/>
              </a:rPr>
              <a:t>The aspect to be covered is </a:t>
            </a:r>
            <a:r>
              <a:rPr lang="en-GB" sz="1200" dirty="0">
                <a:solidFill>
                  <a:srgbClr val="00B050"/>
                </a:solidFill>
                <a:latin typeface="Arial"/>
                <a:cs typeface="Arial"/>
              </a:rPr>
              <a:t>Definitions of health</a:t>
            </a:r>
          </a:p>
          <a:p>
            <a:r>
              <a:rPr lang="en-GB" sz="1200" dirty="0">
                <a:solidFill>
                  <a:schemeClr val="tx1">
                    <a:lumMod val="50000"/>
                  </a:schemeClr>
                </a:solidFill>
                <a:latin typeface="Arial"/>
                <a:cs typeface="Arial"/>
              </a:rPr>
              <a:t>The instruction word that tells you the task is </a:t>
            </a:r>
            <a:r>
              <a:rPr lang="en-GB" sz="1200" dirty="0">
                <a:solidFill>
                  <a:srgbClr val="00B050"/>
                </a:solidFill>
                <a:latin typeface="Arial"/>
                <a:cs typeface="Arial"/>
              </a:rPr>
              <a:t>Critically evaluate</a:t>
            </a:r>
          </a:p>
          <a:p>
            <a:r>
              <a:rPr lang="en-GB" sz="1200" dirty="0">
                <a:solidFill>
                  <a:schemeClr val="tx1">
                    <a:lumMod val="50000"/>
                  </a:schemeClr>
                </a:solidFill>
                <a:latin typeface="Arial"/>
                <a:cs typeface="Arial"/>
              </a:rPr>
              <a:t>In relation to the topic, the task asks you to </a:t>
            </a:r>
            <a:r>
              <a:rPr lang="en-GB" sz="1200" dirty="0">
                <a:solidFill>
                  <a:srgbClr val="00B050"/>
                </a:solidFill>
                <a:latin typeface="Arial"/>
                <a:cs typeface="Arial"/>
              </a:rPr>
              <a:t>Assess whether definitions of health are useful.</a:t>
            </a:r>
          </a:p>
          <a:p>
            <a:r>
              <a:rPr lang="en-GB" sz="1200" dirty="0">
                <a:solidFill>
                  <a:schemeClr val="tx1">
                    <a:lumMod val="50000"/>
                  </a:schemeClr>
                </a:solidFill>
                <a:latin typeface="Arial"/>
                <a:cs typeface="Arial"/>
              </a:rPr>
              <a:t>There is a perspective - a particular viewpoint to be taken into consideration.</a:t>
            </a:r>
            <a:br>
              <a:rPr lang="en-GB" sz="1200" dirty="0">
                <a:solidFill>
                  <a:schemeClr val="tx1">
                    <a:lumMod val="50000"/>
                  </a:schemeClr>
                </a:solidFill>
                <a:latin typeface="Arial"/>
                <a:cs typeface="Arial"/>
              </a:rPr>
            </a:br>
            <a:r>
              <a:rPr lang="en-GB" sz="1200" dirty="0">
                <a:solidFill>
                  <a:srgbClr val="00B050"/>
                </a:solidFill>
                <a:latin typeface="Arial"/>
                <a:cs typeface="Arial"/>
              </a:rPr>
              <a:t>The definition should be useful for health professionals, i.e. for practice.</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10</a:t>
            </a:fld>
            <a:endParaRPr lang="en-GB"/>
          </a:p>
        </p:txBody>
      </p:sp>
    </p:spTree>
    <p:extLst>
      <p:ext uri="{BB962C8B-B14F-4D97-AF65-F5344CB8AC3E}">
        <p14:creationId xmlns:p14="http://schemas.microsoft.com/office/powerpoint/2010/main" val="2646610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order to critically evaluate definitions of health, it could be useful to start with an early definition, that is the World Health Organisation definition of 1946. We can ask some critical questions about this definition.</a:t>
            </a:r>
          </a:p>
          <a:p>
            <a:pPr marL="0" lvl="0" indent="0">
              <a:buFont typeface="Arial" panose="020B0604020202020204" pitchFamily="34" charset="0"/>
              <a:buNone/>
            </a:pPr>
            <a:r>
              <a:rPr lang="en-GB" sz="1200" dirty="0">
                <a:latin typeface="Arial" panose="020B0604020202020204" pitchFamily="34" charset="0"/>
                <a:cs typeface="Arial" panose="020B0604020202020204" pitchFamily="34" charset="0"/>
              </a:rPr>
              <a:t>In your view, is this state of health achievable?</a:t>
            </a:r>
          </a:p>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Is it useful for health professionals such as nurses, doctors or care workers?</a:t>
            </a:r>
          </a:p>
        </p:txBody>
      </p:sp>
      <p:sp>
        <p:nvSpPr>
          <p:cNvPr id="4" name="Slide Number Placeholder 3"/>
          <p:cNvSpPr>
            <a:spLocks noGrp="1"/>
          </p:cNvSpPr>
          <p:nvPr>
            <p:ph type="sldNum" sz="quarter" idx="5"/>
          </p:nvPr>
        </p:nvSpPr>
        <p:spPr/>
        <p:txBody>
          <a:bodyPr/>
          <a:lstStyle/>
          <a:p>
            <a:fld id="{B6C64192-33DD-463F-814B-316F71ABF3CC}" type="slidenum">
              <a:rPr lang="en-GB" smtClean="0"/>
              <a:t>11</a:t>
            </a:fld>
            <a:endParaRPr lang="en-GB"/>
          </a:p>
        </p:txBody>
      </p:sp>
    </p:spTree>
    <p:extLst>
      <p:ext uri="{BB962C8B-B14F-4D97-AF65-F5344CB8AC3E}">
        <p14:creationId xmlns:p14="http://schemas.microsoft.com/office/powerpoint/2010/main" val="3071977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Why is this concept important?</a:t>
            </a:r>
          </a:p>
          <a:p>
            <a:r>
              <a:rPr lang="en-GB" sz="1200" dirty="0">
                <a:latin typeface="Arial" panose="020B0604020202020204" pitchFamily="34" charset="0"/>
                <a:cs typeface="Arial" panose="020B0604020202020204" pitchFamily="34" charset="0"/>
              </a:rPr>
              <a:t>Think about your own experience of the health service in your country</a:t>
            </a:r>
            <a:endParaRPr lang="en-GB" sz="1200" i="1" dirty="0">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GB" sz="1200" dirty="0">
                <a:latin typeface="Arial" panose="020B0604020202020204" pitchFamily="34" charset="0"/>
                <a:cs typeface="Arial" panose="020B0604020202020204" pitchFamily="34" charset="0"/>
              </a:rPr>
              <a:t>Can you think of situations when a definition of health would be necessary?</a:t>
            </a:r>
          </a:p>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Could someone with a physical disability or a mental health problem ever be defined as healthy?</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12</a:t>
            </a:fld>
            <a:endParaRPr lang="en-GB"/>
          </a:p>
        </p:txBody>
      </p:sp>
    </p:spTree>
    <p:extLst>
      <p:ext uri="{BB962C8B-B14F-4D97-AF65-F5344CB8AC3E}">
        <p14:creationId xmlns:p14="http://schemas.microsoft.com/office/powerpoint/2010/main" val="3908121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Look at the extracts from the sources by </a:t>
            </a:r>
            <a:r>
              <a:rPr lang="en-GB" sz="1200" dirty="0" err="1"/>
              <a:t>Awofeso</a:t>
            </a:r>
            <a:r>
              <a:rPr lang="en-GB" sz="1200" dirty="0"/>
              <a:t> (2005), Naidoo &amp; Wills (2000) and </a:t>
            </a:r>
            <a:r>
              <a:rPr lang="en-GB" sz="1200" dirty="0" err="1"/>
              <a:t>Yach</a:t>
            </a:r>
            <a:r>
              <a:rPr lang="en-GB" sz="1200" dirty="0"/>
              <a:t> (1998) on p 211.</a:t>
            </a:r>
          </a:p>
          <a:p>
            <a:r>
              <a:rPr lang="en-GB" sz="1200" dirty="0"/>
              <a:t>Which one largely describes definitions of health?</a:t>
            </a:r>
          </a:p>
          <a:p>
            <a:r>
              <a:rPr lang="en-GB" sz="1200" dirty="0"/>
              <a:t>Which two adopt a critical perspective on the WHO definition? These are likely to be the most useful.</a:t>
            </a:r>
          </a:p>
          <a:p>
            <a:r>
              <a:rPr lang="en-GB" sz="1200" dirty="0"/>
              <a:t>Write some focused questions to guide critical reading.</a:t>
            </a:r>
          </a:p>
          <a:p>
            <a:r>
              <a:rPr lang="en-GB" sz="1200" dirty="0"/>
              <a:t>Make notes on the points from these sources that answer your critical reading questions.</a:t>
            </a:r>
          </a:p>
          <a:p>
            <a:pPr marL="0" indent="0">
              <a:buNone/>
            </a:pPr>
            <a:r>
              <a:rPr lang="en-GB" sz="1200" dirty="0"/>
              <a:t>NOTE: this is the type of task you will be asked to do in the Academic Literacy exam.</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13</a:t>
            </a:fld>
            <a:endParaRPr lang="en-GB"/>
          </a:p>
        </p:txBody>
      </p:sp>
    </p:spTree>
    <p:extLst>
      <p:ext uri="{BB962C8B-B14F-4D97-AF65-F5344CB8AC3E}">
        <p14:creationId xmlns:p14="http://schemas.microsoft.com/office/powerpoint/2010/main" val="1827261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t>Which points from these sources would you include in an answer to the essay title.</a:t>
            </a:r>
          </a:p>
          <a:p>
            <a:r>
              <a:rPr lang="en-GB" sz="2400" dirty="0"/>
              <a:t>Draft an outline plan to answer this essay question.</a:t>
            </a:r>
          </a:p>
          <a:p>
            <a:r>
              <a:rPr lang="en-GB" sz="2400" dirty="0"/>
              <a:t>How would you introduce the topic?</a:t>
            </a:r>
          </a:p>
          <a:p>
            <a:r>
              <a:rPr lang="en-GB" sz="2400" dirty="0"/>
              <a:t>What structure would be most persuasive?</a:t>
            </a:r>
          </a:p>
          <a:p>
            <a:r>
              <a:rPr lang="en-GB" sz="2400" dirty="0"/>
              <a:t>Map ideas from your notes onto your outline plan</a:t>
            </a:r>
          </a:p>
          <a:p>
            <a:pPr marL="0" indent="0">
              <a:buNone/>
            </a:pPr>
            <a:r>
              <a:rPr lang="en-GB" sz="2400" dirty="0"/>
              <a:t>NOTE: this is the type of task you will be asked to do in the Academic Literacy exam.</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14</a:t>
            </a:fld>
            <a:endParaRPr lang="en-GB"/>
          </a:p>
        </p:txBody>
      </p:sp>
    </p:spTree>
    <p:extLst>
      <p:ext uri="{BB962C8B-B14F-4D97-AF65-F5344CB8AC3E}">
        <p14:creationId xmlns:p14="http://schemas.microsoft.com/office/powerpoint/2010/main" val="708704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Mauricio told the students in his tutor group that he wanted to hear their own voices in their essays. His advice was </a:t>
            </a:r>
          </a:p>
          <a:p>
            <a:r>
              <a:rPr lang="en-GB" dirty="0"/>
              <a:t>Take a nuanced stance</a:t>
            </a:r>
          </a:p>
          <a:p>
            <a:r>
              <a:rPr lang="en-GB" dirty="0"/>
              <a:t>Select and critically report evidence from the sources</a:t>
            </a:r>
          </a:p>
          <a:p>
            <a:r>
              <a:rPr lang="en-GB" dirty="0"/>
              <a:t>Interpret this evidence to support your stance</a:t>
            </a:r>
          </a:p>
          <a:p>
            <a:r>
              <a:rPr lang="en-GB" dirty="0"/>
              <a:t>Choose a persuasive structure for your argument</a:t>
            </a:r>
          </a:p>
          <a:p>
            <a:r>
              <a:rPr lang="en-GB" dirty="0"/>
              <a:t>Integrate the evidence into your argument, with the appropriate argument signals and use your own words – your voice – rather than copying exactly from the sources.</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15</a:t>
            </a:fld>
            <a:endParaRPr lang="en-GB"/>
          </a:p>
        </p:txBody>
      </p:sp>
    </p:spTree>
    <p:extLst>
      <p:ext uri="{BB962C8B-B14F-4D97-AF65-F5344CB8AC3E}">
        <p14:creationId xmlns:p14="http://schemas.microsoft.com/office/powerpoint/2010/main" val="4178355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Turn to p 212 of the coursebook to answer Task 4</a:t>
            </a:r>
          </a:p>
          <a:p>
            <a:pPr marL="0" indent="0">
              <a:buNone/>
            </a:pPr>
            <a:r>
              <a:rPr lang="en-GB" sz="1200" dirty="0"/>
              <a:t>Read the two student answers on pages 212 and 213.</a:t>
            </a:r>
          </a:p>
          <a:p>
            <a:pPr marL="0" indent="0">
              <a:buNone/>
            </a:pPr>
            <a:r>
              <a:rPr lang="en-GB" sz="1200" dirty="0"/>
              <a:t>4.1 Which student has answered the question effectively by moving the discussion forward beyond the sources?</a:t>
            </a:r>
          </a:p>
          <a:p>
            <a:pPr marL="0" indent="0">
              <a:buNone/>
            </a:pPr>
            <a:r>
              <a:rPr lang="en-GB" sz="1200" dirty="0"/>
              <a:t>4.1 Which students displays very little writer’s voice?</a:t>
            </a:r>
          </a:p>
          <a:p>
            <a:pPr marL="0" indent="0">
              <a:buNone/>
            </a:pPr>
            <a:r>
              <a:rPr lang="en-GB" sz="1200" dirty="0"/>
              <a:t>4.2 Look at the two introductions. Which student addresses the essay question more effectively?</a:t>
            </a:r>
          </a:p>
          <a:p>
            <a:pPr marL="0" indent="0">
              <a:buNone/>
            </a:pPr>
            <a:r>
              <a:rPr lang="en-GB" sz="1200" dirty="0"/>
              <a:t>4.2 How do the students show they are moving (or not moving) the discussion forward.</a:t>
            </a:r>
          </a:p>
          <a:p>
            <a:pPr marL="0" indent="0">
              <a:buNone/>
            </a:pPr>
            <a:r>
              <a:rPr lang="en-GB" sz="1200" dirty="0"/>
              <a:t>4.3 Justify your answers in 4.1 &amp; 4.2 with Mauricio’s criteria</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16</a:t>
            </a:fld>
            <a:endParaRPr lang="en-GB"/>
          </a:p>
        </p:txBody>
      </p:sp>
    </p:spTree>
    <p:extLst>
      <p:ext uri="{BB962C8B-B14F-4D97-AF65-F5344CB8AC3E}">
        <p14:creationId xmlns:p14="http://schemas.microsoft.com/office/powerpoint/2010/main" val="3913751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4.1 Which student takes the lemons (the sources) and extracts the juice? Which student creates a string of pearls?</a:t>
            </a:r>
          </a:p>
          <a:p>
            <a:pPr marL="0" indent="0">
              <a:buNone/>
            </a:pPr>
            <a:r>
              <a:rPr lang="en-GB" sz="1200" dirty="0"/>
              <a:t>4.2 Compare the thesis statements, </a:t>
            </a:r>
            <a:r>
              <a:rPr lang="en-GB" sz="1200" i="1" dirty="0"/>
              <a:t>In this essay, I will…</a:t>
            </a:r>
          </a:p>
          <a:p>
            <a:r>
              <a:rPr lang="en-GB" sz="1200" dirty="0"/>
              <a:t>Which student moves the argument forward with a purpose for the definition which opens out the scope?</a:t>
            </a:r>
          </a:p>
          <a:p>
            <a:r>
              <a:rPr lang="en-GB" sz="1200" dirty="0"/>
              <a:t>Which student presents a conclusion that closes off the scope of the essay?</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17</a:t>
            </a:fld>
            <a:endParaRPr lang="en-GB"/>
          </a:p>
        </p:txBody>
      </p:sp>
    </p:spTree>
    <p:extLst>
      <p:ext uri="{BB962C8B-B14F-4D97-AF65-F5344CB8AC3E}">
        <p14:creationId xmlns:p14="http://schemas.microsoft.com/office/powerpoint/2010/main" val="2413919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4.3 a Which student takes a nuanced stance and defends it and which student takes a stance and repeats it?</a:t>
            </a:r>
          </a:p>
          <a:p>
            <a:pPr marL="0" indent="0">
              <a:buNone/>
            </a:pPr>
            <a:r>
              <a:rPr lang="en-GB" sz="1200" dirty="0"/>
              <a:t>4.3 b Which student has a framework that relates to the assignment (evaluates) and which student traces development from the source ideas?</a:t>
            </a:r>
          </a:p>
          <a:p>
            <a:pPr marL="0" indent="0">
              <a:buNone/>
            </a:pPr>
            <a:r>
              <a:rPr lang="en-GB" sz="1200" dirty="0"/>
              <a:t>4.3 c Which student interprets ideas from sources, e.g. what they imply, and includes her own background knowledge?</a:t>
            </a:r>
          </a:p>
          <a:p>
            <a:pPr marL="0" indent="0">
              <a:buNone/>
            </a:pPr>
            <a:r>
              <a:rPr lang="en-GB" sz="1200" dirty="0"/>
              <a:t>4.3 d &amp; e Which student inserts her own examples and her own conclusions? </a:t>
            </a:r>
          </a:p>
          <a:p>
            <a:pPr marL="0" indent="0">
              <a:buNone/>
            </a:pPr>
            <a:r>
              <a:rPr lang="en-GB" sz="1200" dirty="0"/>
              <a:t>4.3 Which student does not focus on the essay title?</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18</a:t>
            </a:fld>
            <a:endParaRPr lang="en-GB"/>
          </a:p>
        </p:txBody>
      </p:sp>
    </p:spTree>
    <p:extLst>
      <p:ext uri="{BB962C8B-B14F-4D97-AF65-F5344CB8AC3E}">
        <p14:creationId xmlns:p14="http://schemas.microsoft.com/office/powerpoint/2010/main" val="1136468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19</a:t>
            </a:fld>
            <a:endParaRPr lang="en-GB"/>
          </a:p>
        </p:txBody>
      </p:sp>
    </p:spTree>
    <p:extLst>
      <p:ext uri="{BB962C8B-B14F-4D97-AF65-F5344CB8AC3E}">
        <p14:creationId xmlns:p14="http://schemas.microsoft.com/office/powerpoint/2010/main" val="1276421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In her final paragraph, Student A says ‘…any definition of health has to be translated into variables that can be measured’. This process is known as operationalization.</a:t>
            </a:r>
          </a:p>
          <a:p>
            <a:pPr marL="0" indent="0">
              <a:buNone/>
            </a:pPr>
            <a:r>
              <a:rPr lang="en-GB" sz="1200" dirty="0"/>
              <a:t>Task 5 in the final paragraphs of the students’ texts, find two ways to operationalize the concept of health. Suggest others.</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20</a:t>
            </a:fld>
            <a:endParaRPr lang="en-GB"/>
          </a:p>
        </p:txBody>
      </p:sp>
    </p:spTree>
    <p:extLst>
      <p:ext uri="{BB962C8B-B14F-4D97-AF65-F5344CB8AC3E}">
        <p14:creationId xmlns:p14="http://schemas.microsoft.com/office/powerpoint/2010/main" val="2484095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2400" dirty="0"/>
              <a:t>In week 3, you were introduced to the concept of student engagement. This definition is from Bryson &amp; Hand (2007).</a:t>
            </a:r>
          </a:p>
          <a:p>
            <a:pPr marL="0" indent="0">
              <a:buNone/>
            </a:pPr>
            <a:r>
              <a:rPr lang="en-GB" sz="2400" dirty="0"/>
              <a:t>Student engagement is understood as the interaction a student has with their learning environment &amp; the […] degree of involvement on the part of students, teachers &amp; institutions which can support or hinder their learning.</a:t>
            </a:r>
          </a:p>
          <a:p>
            <a:pPr marL="0" indent="0">
              <a:buNone/>
            </a:pPr>
            <a:r>
              <a:rPr lang="en-GB" sz="2400" dirty="0"/>
              <a:t>The concept was operationalized as ‘observable behaviour showing interaction with the learning environment, the objects of learning and teacher/peers’.</a:t>
            </a:r>
          </a:p>
          <a:p>
            <a:pPr marL="0" indent="0">
              <a:buNone/>
            </a:pPr>
            <a:r>
              <a:rPr lang="en-GB" sz="2400" dirty="0"/>
              <a:t>Observable behaviour was analysed into a framework of specific components as on the next slide.</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21</a:t>
            </a:fld>
            <a:endParaRPr lang="en-GB"/>
          </a:p>
        </p:txBody>
      </p:sp>
    </p:spTree>
    <p:extLst>
      <p:ext uri="{BB962C8B-B14F-4D97-AF65-F5344CB8AC3E}">
        <p14:creationId xmlns:p14="http://schemas.microsoft.com/office/powerpoint/2010/main" val="3178095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general components of the concept of engagement shown on the left have been translated into behaviour that can be observed or measured. </a:t>
            </a:r>
          </a:p>
          <a:p>
            <a:r>
              <a:rPr lang="en-GB" dirty="0"/>
              <a:t>In your Collaborate sessions, your teacher is giving you a mark out of five for your contribution. She or he observes you and gives credit for the highlighted components: asking questions, working in breakout groups with other students; showing that you have worked independently to prepare for each Collaborate session. We could collect this data and compare it to your final results in coursework and exams to assess the extent to which engagement with learning online correlated with good marks in your assessments.</a:t>
            </a:r>
          </a:p>
        </p:txBody>
      </p:sp>
      <p:sp>
        <p:nvSpPr>
          <p:cNvPr id="4" name="Slide Number Placeholder 3"/>
          <p:cNvSpPr>
            <a:spLocks noGrp="1"/>
          </p:cNvSpPr>
          <p:nvPr>
            <p:ph type="sldNum" sz="quarter" idx="5"/>
          </p:nvPr>
        </p:nvSpPr>
        <p:spPr/>
        <p:txBody>
          <a:bodyPr/>
          <a:lstStyle/>
          <a:p>
            <a:fld id="{B6C64192-33DD-463F-814B-316F71ABF3CC}" type="slidenum">
              <a:rPr lang="en-GB" smtClean="0"/>
              <a:t>22</a:t>
            </a:fld>
            <a:endParaRPr lang="en-GB"/>
          </a:p>
        </p:txBody>
      </p:sp>
    </p:spTree>
    <p:extLst>
      <p:ext uri="{BB962C8B-B14F-4D97-AF65-F5344CB8AC3E}">
        <p14:creationId xmlns:p14="http://schemas.microsoft.com/office/powerpoint/2010/main" val="2866205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Think about the concept you have chosen to explore in your annotated bibliography.</a:t>
            </a:r>
          </a:p>
          <a:p>
            <a:r>
              <a:rPr lang="en-GB" sz="1200" dirty="0"/>
              <a:t>Can you suggest some components that form part of the overall concept?</a:t>
            </a:r>
          </a:p>
          <a:p>
            <a:r>
              <a:rPr lang="en-GB" sz="1200" dirty="0"/>
              <a:t>Can you specify a measurement or some observable behaviour that would enable you to operationalize the concept for research purposes, i.e. so that you could gather data?</a:t>
            </a:r>
          </a:p>
          <a:p>
            <a:r>
              <a:rPr lang="en-GB" sz="1200" dirty="0"/>
              <a:t>Check in the methodology sections of the articles you have chosen to include in your bibliography.</a:t>
            </a:r>
          </a:p>
          <a:p>
            <a:r>
              <a:rPr lang="en-GB" sz="1200" dirty="0"/>
              <a:t>How have the researchers operationalized the concept?</a:t>
            </a:r>
          </a:p>
          <a:p>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23</a:t>
            </a:fld>
            <a:endParaRPr lang="en-GB"/>
          </a:p>
        </p:txBody>
      </p:sp>
    </p:spTree>
    <p:extLst>
      <p:ext uri="{BB962C8B-B14F-4D97-AF65-F5344CB8AC3E}">
        <p14:creationId xmlns:p14="http://schemas.microsoft.com/office/powerpoint/2010/main" val="1714116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t>In Unit 2, Section 4 pp 41 – 49, you looked at how published academic writers report ideas from sources using a confident writer’s voice:</a:t>
            </a:r>
          </a:p>
          <a:p>
            <a:r>
              <a:rPr lang="en-GB" sz="2400" dirty="0"/>
              <a:t>writers link claims into a logical research narrative</a:t>
            </a:r>
          </a:p>
          <a:p>
            <a:r>
              <a:rPr lang="en-GB" sz="2400" dirty="0"/>
              <a:t>the sources support this story; they don’t control it</a:t>
            </a:r>
          </a:p>
          <a:p>
            <a:r>
              <a:rPr lang="en-GB" sz="2400" dirty="0"/>
              <a:t>writers choose to give more space to ideas from sources that support their own viewpoint</a:t>
            </a:r>
          </a:p>
          <a:p>
            <a:r>
              <a:rPr lang="en-GB" sz="2400" dirty="0"/>
              <a:t>writers choose reporting verbs and adjectives to show their stance in relation to the sources.</a:t>
            </a:r>
          </a:p>
          <a:p>
            <a:r>
              <a:rPr lang="en-GB" sz="2400" dirty="0"/>
              <a:t>Look at Student A’s text and find examples of her voice.</a:t>
            </a:r>
            <a:endParaRPr lang="en-GB" dirty="0"/>
          </a:p>
        </p:txBody>
      </p:sp>
      <p:sp>
        <p:nvSpPr>
          <p:cNvPr id="4" name="Slide Number Placeholder 3"/>
          <p:cNvSpPr>
            <a:spLocks noGrp="1"/>
          </p:cNvSpPr>
          <p:nvPr>
            <p:ph type="sldNum" sz="quarter" idx="5"/>
          </p:nvPr>
        </p:nvSpPr>
        <p:spPr/>
        <p:txBody>
          <a:bodyPr/>
          <a:lstStyle/>
          <a:p>
            <a:fld id="{B6C64192-33DD-463F-814B-316F71ABF3CC}" type="slidenum">
              <a:rPr lang="en-GB" smtClean="0"/>
              <a:t>24</a:t>
            </a:fld>
            <a:endParaRPr lang="en-GB"/>
          </a:p>
        </p:txBody>
      </p:sp>
    </p:spTree>
    <p:extLst>
      <p:ext uri="{BB962C8B-B14F-4D97-AF65-F5344CB8AC3E}">
        <p14:creationId xmlns:p14="http://schemas.microsoft.com/office/powerpoint/2010/main" val="377746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0EEB4C-F384-40DD-A0C2-A9810762011C}" type="slidenum">
              <a:rPr lang="en-GB" smtClean="0"/>
              <a:t>26</a:t>
            </a:fld>
            <a:endParaRPr lang="en-GB"/>
          </a:p>
        </p:txBody>
      </p:sp>
    </p:spTree>
    <p:extLst>
      <p:ext uri="{BB962C8B-B14F-4D97-AF65-F5344CB8AC3E}">
        <p14:creationId xmlns:p14="http://schemas.microsoft.com/office/powerpoint/2010/main" val="5590370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0EEB4C-F384-40DD-A0C2-A9810762011C}" type="slidenum">
              <a:rPr lang="en-GB" smtClean="0"/>
              <a:t>27</a:t>
            </a:fld>
            <a:endParaRPr lang="en-GB"/>
          </a:p>
        </p:txBody>
      </p:sp>
    </p:spTree>
    <p:extLst>
      <p:ext uri="{BB962C8B-B14F-4D97-AF65-F5344CB8AC3E}">
        <p14:creationId xmlns:p14="http://schemas.microsoft.com/office/powerpoint/2010/main" val="3157517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5E6A7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83568" y="3645024"/>
            <a:ext cx="6400800" cy="1752600"/>
          </a:xfrm>
        </p:spPr>
        <p:txBody>
          <a:bodyPr/>
          <a:lstStyle>
            <a:lvl1pPr marL="0" indent="0" algn="l">
              <a:buNone/>
              <a:defRPr i="1">
                <a:solidFill>
                  <a:srgbClr val="0098DB"/>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1555424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709858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5E6A7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98DB"/>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582726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611560" y="2348880"/>
            <a:ext cx="3884240" cy="37772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802560" y="2348880"/>
            <a:ext cx="3884240" cy="37772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007058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11560" y="2357190"/>
            <a:ext cx="388582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11560" y="3068960"/>
            <a:ext cx="3885828" cy="30572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799446" y="2357190"/>
            <a:ext cx="38873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446" y="3068960"/>
            <a:ext cx="3887354" cy="30572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p:cNvSpPr>
            <a:spLocks noGrp="1"/>
          </p:cNvSpPr>
          <p:nvPr>
            <p:ph type="dt" sz="half" idx="10"/>
          </p:nvPr>
        </p:nvSpPr>
        <p:spPr/>
        <p:txBody>
          <a:bodyPr/>
          <a:lstStyle/>
          <a:p>
            <a:fld id="{C1102FAE-FC2F-47FD-82A7-D1DD5A1AC3E3}" type="datetimeFigureOut">
              <a:rPr lang="en-GB" smtClean="0"/>
              <a:t>17/08/2020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06678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1102FAE-FC2F-47FD-82A7-D1DD5A1AC3E3}" type="datetimeFigureOut">
              <a:rPr lang="en-GB" smtClean="0"/>
              <a:t>17/08/2020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341938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02FAE-FC2F-47FD-82A7-D1DD5A1AC3E3}" type="datetimeFigureOut">
              <a:rPr lang="en-GB" smtClean="0"/>
              <a:t>17/08/2020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411792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3008313" cy="1162050"/>
          </a:xfrm>
        </p:spPr>
        <p:txBody>
          <a:bodyPr anchor="b"/>
          <a:lstStyle>
            <a:lvl1pPr algn="l">
              <a:defRPr sz="2000" b="1"/>
            </a:lvl1pPr>
          </a:lstStyle>
          <a:p>
            <a:r>
              <a:rPr lang="en-US" dirty="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2420888"/>
            <a:ext cx="3008313" cy="37052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990446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3728" y="4800600"/>
            <a:ext cx="515496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123728" y="612775"/>
            <a:ext cx="515496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123728" y="5367338"/>
            <a:ext cx="515496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1408261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823248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155220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83568" y="3645024"/>
            <a:ext cx="6400800" cy="1752600"/>
          </a:xfrm>
        </p:spPr>
        <p:txBody>
          <a:bodyPr/>
          <a:lstStyle>
            <a:lvl1pPr marL="0" indent="0" algn="l">
              <a:buNone/>
              <a:defRPr i="1">
                <a:solidFill>
                  <a:srgbClr val="5E6A71"/>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881062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80424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5E6A7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695916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611560" y="2348880"/>
            <a:ext cx="3884240" cy="37772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802560" y="2348880"/>
            <a:ext cx="3884240" cy="377728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063899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11560" y="2357190"/>
            <a:ext cx="388582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11560" y="3068960"/>
            <a:ext cx="3885828" cy="30572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799446" y="2357190"/>
            <a:ext cx="38873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446" y="3068960"/>
            <a:ext cx="3887354" cy="30572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p:cNvSpPr>
            <a:spLocks noGrp="1"/>
          </p:cNvSpPr>
          <p:nvPr>
            <p:ph type="dt" sz="half" idx="10"/>
          </p:nvPr>
        </p:nvSpPr>
        <p:spPr/>
        <p:txBody>
          <a:bodyPr/>
          <a:lstStyle/>
          <a:p>
            <a:fld id="{C1102FAE-FC2F-47FD-82A7-D1DD5A1AC3E3}" type="datetimeFigureOut">
              <a:rPr lang="en-GB" smtClean="0"/>
              <a:t>17/08/2020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4209113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1102FAE-FC2F-47FD-82A7-D1DD5A1AC3E3}" type="datetimeFigureOut">
              <a:rPr lang="en-GB" smtClean="0"/>
              <a:t>17/08/2020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1744855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02FAE-FC2F-47FD-82A7-D1DD5A1AC3E3}" type="datetimeFigureOut">
              <a:rPr lang="en-GB" smtClean="0"/>
              <a:t>17/08/2020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3117888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3008313" cy="1162050"/>
          </a:xfrm>
        </p:spPr>
        <p:txBody>
          <a:bodyPr anchor="b"/>
          <a:lstStyle>
            <a:lvl1pPr algn="l">
              <a:defRPr sz="2000" b="1"/>
            </a:lvl1pPr>
          </a:lstStyle>
          <a:p>
            <a:r>
              <a:rPr lang="en-US" dirty="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2420888"/>
            <a:ext cx="3008313" cy="37052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762630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3728" y="4800600"/>
            <a:ext cx="515496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123728" y="612775"/>
            <a:ext cx="515496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123728" y="5367338"/>
            <a:ext cx="515496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102FAE-FC2F-47FD-82A7-D1DD5A1AC3E3}" type="datetimeFigureOut">
              <a:rPr lang="en-GB" smtClean="0"/>
              <a:t>17/08/2020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1791527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2840103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102FAE-FC2F-47FD-82A7-D1DD5A1AC3E3}" type="datetimeFigureOut">
              <a:rPr lang="en-GB" smtClean="0"/>
              <a:t>17/08/2020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1E7B16-C11D-48A6-9FE1-93A9A96AC7E6}" type="slidenum">
              <a:rPr lang="en-GB" smtClean="0"/>
              <a:t>‹#›</a:t>
            </a:fld>
            <a:endParaRPr lang="en-GB"/>
          </a:p>
        </p:txBody>
      </p:sp>
    </p:spTree>
    <p:extLst>
      <p:ext uri="{BB962C8B-B14F-4D97-AF65-F5344CB8AC3E}">
        <p14:creationId xmlns:p14="http://schemas.microsoft.com/office/powerpoint/2010/main" val="923025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391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86544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024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560" y="1268760"/>
            <a:ext cx="8075240" cy="998984"/>
          </a:xfrm>
          <a:prstGeom prst="rect">
            <a:avLst/>
          </a:prstGeom>
        </p:spPr>
        <p:txBody>
          <a:bodyPr vert="horz" lIns="91440" tIns="45720" rIns="91440" bIns="45720" rtlCol="0" anchor="b">
            <a:normAutofit/>
          </a:bodyPr>
          <a:lstStyle/>
          <a:p>
            <a:r>
              <a:rPr lang="en-US" dirty="0"/>
              <a:t>Click to add title</a:t>
            </a:r>
            <a:endParaRPr lang="en-GB" dirty="0"/>
          </a:p>
        </p:txBody>
      </p:sp>
      <p:sp>
        <p:nvSpPr>
          <p:cNvPr id="3" name="Text Placeholder 2"/>
          <p:cNvSpPr>
            <a:spLocks noGrp="1"/>
          </p:cNvSpPr>
          <p:nvPr>
            <p:ph type="body" idx="1"/>
          </p:nvPr>
        </p:nvSpPr>
        <p:spPr>
          <a:xfrm>
            <a:off x="611560" y="2348880"/>
            <a:ext cx="8075240" cy="377728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defRPr>
            </a:lvl1pPr>
          </a:lstStyle>
          <a:p>
            <a:fld id="{C1102FAE-FC2F-47FD-82A7-D1DD5A1AC3E3}" type="datetimeFigureOut">
              <a:rPr lang="en-GB" smtClean="0"/>
              <a:pPr/>
              <a:t>17/08/2020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191E7B16-C11D-48A6-9FE1-93A9A96AC7E6}" type="slidenum">
              <a:rPr lang="en-GB" smtClean="0"/>
              <a:pPr/>
              <a:t>‹#›</a:t>
            </a:fld>
            <a:endParaRPr lang="en-GB"/>
          </a:p>
        </p:txBody>
      </p:sp>
    </p:spTree>
    <p:extLst>
      <p:ext uri="{BB962C8B-B14F-4D97-AF65-F5344CB8AC3E}">
        <p14:creationId xmlns:p14="http://schemas.microsoft.com/office/powerpoint/2010/main" val="376628410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spcBef>
          <a:spcPct val="0"/>
        </a:spcBef>
        <a:buNone/>
        <a:defRPr sz="4000" b="1" kern="1200">
          <a:solidFill>
            <a:srgbClr val="0098DB"/>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rgbClr val="5E6A7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5E6A7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rgbClr val="5E6A7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5E6A7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5E6A7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560" y="1268760"/>
            <a:ext cx="8075240" cy="998984"/>
          </a:xfrm>
          <a:prstGeom prst="rect">
            <a:avLst/>
          </a:prstGeom>
        </p:spPr>
        <p:txBody>
          <a:bodyPr vert="horz" lIns="91440" tIns="45720" rIns="91440" bIns="45720" rtlCol="0" anchor="b">
            <a:normAutofit/>
          </a:bodyPr>
          <a:lstStyle/>
          <a:p>
            <a:r>
              <a:rPr lang="en-US" dirty="0"/>
              <a:t>Click to add title</a:t>
            </a:r>
            <a:endParaRPr lang="en-GB" dirty="0"/>
          </a:p>
        </p:txBody>
      </p:sp>
      <p:sp>
        <p:nvSpPr>
          <p:cNvPr id="3" name="Text Placeholder 2"/>
          <p:cNvSpPr>
            <a:spLocks noGrp="1"/>
          </p:cNvSpPr>
          <p:nvPr>
            <p:ph type="body" idx="1"/>
          </p:nvPr>
        </p:nvSpPr>
        <p:spPr>
          <a:xfrm>
            <a:off x="611560" y="2348880"/>
            <a:ext cx="8075240" cy="377728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defRPr>
            </a:lvl1pPr>
          </a:lstStyle>
          <a:p>
            <a:fld id="{C1102FAE-FC2F-47FD-82A7-D1DD5A1AC3E3}" type="datetimeFigureOut">
              <a:rPr lang="en-GB" smtClean="0"/>
              <a:pPr/>
              <a:t>17/08/2020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191E7B16-C11D-48A6-9FE1-93A9A96AC7E6}" type="slidenum">
              <a:rPr lang="en-GB" smtClean="0"/>
              <a:pPr/>
              <a:t>‹#›</a:t>
            </a:fld>
            <a:endParaRPr lang="en-GB"/>
          </a:p>
        </p:txBody>
      </p:sp>
    </p:spTree>
    <p:extLst>
      <p:ext uri="{BB962C8B-B14F-4D97-AF65-F5344CB8AC3E}">
        <p14:creationId xmlns:p14="http://schemas.microsoft.com/office/powerpoint/2010/main" val="253743720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spcBef>
          <a:spcPct val="0"/>
        </a:spcBef>
        <a:buNone/>
        <a:defRPr sz="4000" b="1" kern="1200">
          <a:solidFill>
            <a:srgbClr val="5E6A7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412809"/>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spcBef>
          <a:spcPct val="0"/>
        </a:spcBef>
        <a:buNone/>
        <a:defRPr sz="4000" b="1" kern="1200">
          <a:solidFill>
            <a:srgbClr val="5E6A7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5E6A71"/>
        </a:buClr>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5E6A71"/>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5E6A71"/>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131767"/>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spcBef>
          <a:spcPct val="0"/>
        </a:spcBef>
        <a:buNone/>
        <a:defRPr sz="4000" b="1" kern="1200">
          <a:solidFill>
            <a:srgbClr val="5E6A7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5E6A71"/>
        </a:buClr>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5E6A71"/>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5E6A71"/>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0265032"/>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spcBef>
          <a:spcPct val="0"/>
        </a:spcBef>
        <a:buNone/>
        <a:defRPr sz="4000" b="1" kern="1200">
          <a:solidFill>
            <a:srgbClr val="5E6A7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5E6A71"/>
        </a:buClr>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5E6A71"/>
        </a:buClr>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5E6A71"/>
        </a:buClr>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5E6A7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4.m4a"/><Relationship Id="rId7" Type="http://schemas.openxmlformats.org/officeDocument/2006/relationships/image" Target="../media/image10.png"/><Relationship Id="rId2" Type="http://schemas.microsoft.com/office/2007/relationships/media" Target="../media/media4.m4a"/><Relationship Id="rId1" Type="http://schemas.openxmlformats.org/officeDocument/2006/relationships/themeOverride" Target="../theme/themeOverride1.xml"/><Relationship Id="rId6" Type="http://schemas.openxmlformats.org/officeDocument/2006/relationships/image" Target="../media/image1.jpg"/><Relationship Id="rId11" Type="http://schemas.openxmlformats.org/officeDocument/2006/relationships/image" Target="../media/image8.png"/><Relationship Id="rId5" Type="http://schemas.openxmlformats.org/officeDocument/2006/relationships/notesSlide" Target="../notesSlides/notesSlide4.xml"/><Relationship Id="rId10" Type="http://schemas.openxmlformats.org/officeDocument/2006/relationships/image" Target="../media/image13.png"/><Relationship Id="rId4" Type="http://schemas.openxmlformats.org/officeDocument/2006/relationships/slideLayout" Target="../slideLayouts/slideLayout6.xml"/><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14.emf"/><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image" Target="../media/image15.em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png"/><Relationship Id="rId5" Type="http://schemas.openxmlformats.org/officeDocument/2006/relationships/image" Target="../media/image15.emf"/><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image" Target="../media/image16.em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8.png"/><Relationship Id="rId5" Type="http://schemas.openxmlformats.org/officeDocument/2006/relationships/image" Target="../media/image17.emf"/><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8.png"/><Relationship Id="rId5" Type="http://schemas.openxmlformats.org/officeDocument/2006/relationships/image" Target="../media/image17.emf"/><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8.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8.png"/><Relationship Id="rId5" Type="http://schemas.openxmlformats.org/officeDocument/2006/relationships/image" Target="../media/image18.emf"/><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8.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23.emf"/><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8.png"/><Relationship Id="rId5" Type="http://schemas.openxmlformats.org/officeDocument/2006/relationships/image" Target="../media/image24.emf"/><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8.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8.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8.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8.png"/><Relationship Id="rId4" Type="http://schemas.openxmlformats.org/officeDocument/2006/relationships/image" Target="../media/image25.emf"/></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8.pn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8.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8.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a:t>Academic Literacy</a:t>
            </a:r>
            <a:br>
              <a:rPr lang="en-GB" dirty="0"/>
            </a:br>
            <a:r>
              <a:rPr lang="en-GB" dirty="0"/>
              <a:t>Week 5 Thursday Preparation</a:t>
            </a:r>
          </a:p>
        </p:txBody>
      </p:sp>
      <p:sp>
        <p:nvSpPr>
          <p:cNvPr id="7" name="Subtitle 6"/>
          <p:cNvSpPr>
            <a:spLocks noGrp="1"/>
          </p:cNvSpPr>
          <p:nvPr>
            <p:ph type="subTitle" idx="1"/>
          </p:nvPr>
        </p:nvSpPr>
        <p:spPr>
          <a:xfrm>
            <a:off x="683568" y="3645024"/>
            <a:ext cx="6984776" cy="1752600"/>
          </a:xfrm>
        </p:spPr>
        <p:txBody>
          <a:bodyPr/>
          <a:lstStyle/>
          <a:p>
            <a:r>
              <a:rPr lang="en-GB" dirty="0"/>
              <a:t>Arguing from sources</a:t>
            </a:r>
          </a:p>
        </p:txBody>
      </p:sp>
      <p:pic>
        <p:nvPicPr>
          <p:cNvPr id="2" name="Audio 1">
            <a:hlinkClick r:id="" action="ppaction://media"/>
            <a:extLst>
              <a:ext uri="{FF2B5EF4-FFF2-40B4-BE49-F238E27FC236}">
                <a16:creationId xmlns:a16="http://schemas.microsoft.com/office/drawing/2014/main" id="{7207D447-CFEE-403B-8062-44A8D6282A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275265517"/>
      </p:ext>
    </p:extLst>
  </p:cSld>
  <p:clrMapOvr>
    <a:masterClrMapping/>
  </p:clrMapOvr>
  <mc:AlternateContent xmlns:mc="http://schemas.openxmlformats.org/markup-compatibility/2006" xmlns:p14="http://schemas.microsoft.com/office/powerpoint/2010/main">
    <mc:Choice Requires="p14">
      <p:transition spd="slow" p14:dur="2000" advTm="41375"/>
    </mc:Choice>
    <mc:Fallback xmlns="">
      <p:transition spd="slow" advTm="41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solidFill>
                  <a:schemeClr val="bg1"/>
                </a:solidFill>
              </a:rPr>
              <a:t>Aims</a:t>
            </a:r>
          </a:p>
        </p:txBody>
      </p:sp>
      <p:pic>
        <p:nvPicPr>
          <p:cNvPr id="5" name="Picture 4">
            <a:extLst>
              <a:ext uri="{FF2B5EF4-FFF2-40B4-BE49-F238E27FC236}">
                <a16:creationId xmlns:a16="http://schemas.microsoft.com/office/drawing/2014/main" id="{473EFD89-6DA2-4435-AC67-CFE231453EF5}"/>
              </a:ext>
            </a:extLst>
          </p:cNvPr>
          <p:cNvPicPr>
            <a:picLocks noChangeAspect="1"/>
          </p:cNvPicPr>
          <p:nvPr/>
        </p:nvPicPr>
        <p:blipFill>
          <a:blip r:embed="rId5"/>
          <a:stretch>
            <a:fillRect/>
          </a:stretch>
        </p:blipFill>
        <p:spPr>
          <a:xfrm>
            <a:off x="547769" y="2851671"/>
            <a:ext cx="8202821" cy="3477171"/>
          </a:xfrm>
          <a:prstGeom prst="rect">
            <a:avLst/>
          </a:prstGeom>
        </p:spPr>
      </p:pic>
      <p:pic>
        <p:nvPicPr>
          <p:cNvPr id="3" name="Audio 2">
            <a:hlinkClick r:id="" action="ppaction://media"/>
            <a:extLst>
              <a:ext uri="{FF2B5EF4-FFF2-40B4-BE49-F238E27FC236}">
                <a16:creationId xmlns:a16="http://schemas.microsoft.com/office/drawing/2014/main" id="{A75028B9-8944-43A6-AC01-A674141CE2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230992061"/>
      </p:ext>
    </p:extLst>
  </p:cSld>
  <p:clrMapOvr>
    <a:masterClrMapping/>
  </p:clrMapOvr>
  <mc:AlternateContent xmlns:mc="http://schemas.openxmlformats.org/markup-compatibility/2006" xmlns:p14="http://schemas.microsoft.com/office/powerpoint/2010/main">
    <mc:Choice Requires="p14">
      <p:transition spd="slow" p14:dur="2000" advTm="53327"/>
    </mc:Choice>
    <mc:Fallback xmlns="">
      <p:transition spd="slow" advTm="533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9301-2744-4BEB-92D0-1C4FF0C08F55}"/>
              </a:ext>
            </a:extLst>
          </p:cNvPr>
          <p:cNvSpPr>
            <a:spLocks noGrp="1"/>
          </p:cNvSpPr>
          <p:nvPr>
            <p:ph type="title"/>
          </p:nvPr>
        </p:nvSpPr>
        <p:spPr/>
        <p:txBody>
          <a:bodyPr>
            <a:normAutofit/>
          </a:bodyPr>
          <a:lstStyle/>
          <a:p>
            <a:r>
              <a:rPr lang="en-GB" dirty="0">
                <a:solidFill>
                  <a:schemeClr val="bg1"/>
                </a:solidFill>
              </a:rPr>
              <a:t>Link to Academic Literacy exam</a:t>
            </a:r>
          </a:p>
        </p:txBody>
      </p:sp>
      <p:sp>
        <p:nvSpPr>
          <p:cNvPr id="3" name="Content Placeholder 2">
            <a:extLst>
              <a:ext uri="{FF2B5EF4-FFF2-40B4-BE49-F238E27FC236}">
                <a16:creationId xmlns:a16="http://schemas.microsoft.com/office/drawing/2014/main" id="{D0809307-AB5B-4395-9A2C-B1DB01D7B7D0}"/>
              </a:ext>
            </a:extLst>
          </p:cNvPr>
          <p:cNvSpPr>
            <a:spLocks noGrp="1"/>
          </p:cNvSpPr>
          <p:nvPr>
            <p:ph idx="1"/>
          </p:nvPr>
        </p:nvSpPr>
        <p:spPr>
          <a:xfrm>
            <a:off x="611560" y="2348880"/>
            <a:ext cx="8075240" cy="4248472"/>
          </a:xfrm>
        </p:spPr>
        <p:txBody>
          <a:bodyPr vert="horz" lIns="91440" tIns="45720" rIns="91440" bIns="45720" rtlCol="0" anchor="t">
            <a:normAutofit/>
          </a:bodyPr>
          <a:lstStyle/>
          <a:p>
            <a:r>
              <a:rPr lang="en-GB" dirty="0"/>
              <a:t>At the end of your PSE Online programme, you will have an Academic Literacy exam.</a:t>
            </a:r>
          </a:p>
          <a:p>
            <a:r>
              <a:rPr lang="en-GB" dirty="0"/>
              <a:t>You will be guided to read two texts so that you can take notes to answer an essay question.</a:t>
            </a:r>
          </a:p>
          <a:p>
            <a:r>
              <a:rPr lang="en-GB" dirty="0"/>
              <a:t>The essay question will take the form </a:t>
            </a:r>
            <a:br>
              <a:rPr lang="en-GB" dirty="0"/>
            </a:br>
            <a:r>
              <a:rPr lang="en-GB" dirty="0"/>
              <a:t>‘To what extent…?’</a:t>
            </a:r>
          </a:p>
          <a:p>
            <a:r>
              <a:rPr lang="en-GB" dirty="0"/>
              <a:t>The learning outcomes this week will help you to achieve good marks in this exam.</a:t>
            </a:r>
          </a:p>
        </p:txBody>
      </p:sp>
      <p:pic>
        <p:nvPicPr>
          <p:cNvPr id="4" name="Audio 3">
            <a:hlinkClick r:id="" action="ppaction://media"/>
            <a:extLst>
              <a:ext uri="{FF2B5EF4-FFF2-40B4-BE49-F238E27FC236}">
                <a16:creationId xmlns:a16="http://schemas.microsoft.com/office/drawing/2014/main" id="{25247A26-7B3E-4EBA-9D2D-8C81909ACE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68736258"/>
      </p:ext>
    </p:extLst>
  </p:cSld>
  <p:clrMapOvr>
    <a:masterClrMapping/>
  </p:clrMapOvr>
  <mc:AlternateContent xmlns:mc="http://schemas.openxmlformats.org/markup-compatibility/2006" xmlns:p14="http://schemas.microsoft.com/office/powerpoint/2010/main">
    <mc:Choice Requires="p14">
      <p:transition spd="slow" p14:dur="2000" advTm="26101"/>
    </mc:Choice>
    <mc:Fallback xmlns="">
      <p:transition spd="slow" advTm="26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402CCA9-2D33-400D-ABF1-22290B11F7F5}"/>
              </a:ext>
            </a:extLst>
          </p:cNvPr>
          <p:cNvSpPr txBox="1"/>
          <p:nvPr/>
        </p:nvSpPr>
        <p:spPr>
          <a:xfrm>
            <a:off x="2174137" y="347340"/>
            <a:ext cx="4795726" cy="1569660"/>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In these metaphors</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what do the lemons represent?</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what does the juice represent?</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What do the pearls represent?</a:t>
            </a:r>
          </a:p>
        </p:txBody>
      </p:sp>
      <p:pic>
        <p:nvPicPr>
          <p:cNvPr id="2" name="Picture 1">
            <a:extLst>
              <a:ext uri="{FF2B5EF4-FFF2-40B4-BE49-F238E27FC236}">
                <a16:creationId xmlns:a16="http://schemas.microsoft.com/office/drawing/2014/main" id="{175FFA46-8C31-4306-B3BC-AE71657AB8B2}"/>
              </a:ext>
            </a:extLst>
          </p:cNvPr>
          <p:cNvPicPr>
            <a:picLocks noChangeAspect="1"/>
          </p:cNvPicPr>
          <p:nvPr/>
        </p:nvPicPr>
        <p:blipFill>
          <a:blip r:embed="rId7"/>
          <a:stretch>
            <a:fillRect/>
          </a:stretch>
        </p:blipFill>
        <p:spPr>
          <a:xfrm>
            <a:off x="6109652" y="1917000"/>
            <a:ext cx="2877739" cy="2986216"/>
          </a:xfrm>
          <a:prstGeom prst="rect">
            <a:avLst/>
          </a:prstGeom>
        </p:spPr>
      </p:pic>
      <p:pic>
        <p:nvPicPr>
          <p:cNvPr id="9" name="Picture 8">
            <a:extLst>
              <a:ext uri="{FF2B5EF4-FFF2-40B4-BE49-F238E27FC236}">
                <a16:creationId xmlns:a16="http://schemas.microsoft.com/office/drawing/2014/main" id="{488B7C69-CA93-44A4-B00B-B911BAB0BC17}"/>
              </a:ext>
            </a:extLst>
          </p:cNvPr>
          <p:cNvPicPr>
            <a:picLocks noChangeAspect="1"/>
          </p:cNvPicPr>
          <p:nvPr/>
        </p:nvPicPr>
        <p:blipFill>
          <a:blip r:embed="rId8"/>
          <a:stretch>
            <a:fillRect/>
          </a:stretch>
        </p:blipFill>
        <p:spPr>
          <a:xfrm>
            <a:off x="2326358" y="4149080"/>
            <a:ext cx="2607479" cy="2503180"/>
          </a:xfrm>
          <a:prstGeom prst="rect">
            <a:avLst/>
          </a:prstGeom>
        </p:spPr>
      </p:pic>
      <p:pic>
        <p:nvPicPr>
          <p:cNvPr id="8" name="Picture 7">
            <a:extLst>
              <a:ext uri="{FF2B5EF4-FFF2-40B4-BE49-F238E27FC236}">
                <a16:creationId xmlns:a16="http://schemas.microsoft.com/office/drawing/2014/main" id="{5B441C12-5E51-4FB1-AF65-2DFAEA4991F4}"/>
              </a:ext>
            </a:extLst>
          </p:cNvPr>
          <p:cNvPicPr>
            <a:picLocks noChangeAspect="1"/>
          </p:cNvPicPr>
          <p:nvPr/>
        </p:nvPicPr>
        <p:blipFill>
          <a:blip r:embed="rId9"/>
          <a:stretch>
            <a:fillRect/>
          </a:stretch>
        </p:blipFill>
        <p:spPr>
          <a:xfrm>
            <a:off x="224782" y="2276872"/>
            <a:ext cx="3533241" cy="2503180"/>
          </a:xfrm>
          <a:prstGeom prst="rect">
            <a:avLst/>
          </a:prstGeom>
        </p:spPr>
      </p:pic>
      <p:pic>
        <p:nvPicPr>
          <p:cNvPr id="7" name="Picture 6">
            <a:extLst>
              <a:ext uri="{FF2B5EF4-FFF2-40B4-BE49-F238E27FC236}">
                <a16:creationId xmlns:a16="http://schemas.microsoft.com/office/drawing/2014/main" id="{E918978F-644E-41A0-84DC-EC7159DC3B78}"/>
              </a:ext>
            </a:extLst>
          </p:cNvPr>
          <p:cNvPicPr>
            <a:picLocks noChangeAspect="1"/>
          </p:cNvPicPr>
          <p:nvPr/>
        </p:nvPicPr>
        <p:blipFill>
          <a:blip r:embed="rId10"/>
          <a:stretch>
            <a:fillRect/>
          </a:stretch>
        </p:blipFill>
        <p:spPr>
          <a:xfrm>
            <a:off x="5472584" y="4603868"/>
            <a:ext cx="3550611" cy="2244067"/>
          </a:xfrm>
          <a:prstGeom prst="rect">
            <a:avLst/>
          </a:prstGeom>
        </p:spPr>
      </p:pic>
      <p:pic>
        <p:nvPicPr>
          <p:cNvPr id="3" name="Audio 2">
            <a:hlinkClick r:id="" action="ppaction://media"/>
            <a:extLst>
              <a:ext uri="{FF2B5EF4-FFF2-40B4-BE49-F238E27FC236}">
                <a16:creationId xmlns:a16="http://schemas.microsoft.com/office/drawing/2014/main" id="{101E1159-9CA4-476E-AEA0-B69BC9BE68DE}"/>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3318063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7118"/>
    </mc:Choice>
    <mc:Fallback xmlns="">
      <p:transition spd="slow" advTm="27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1052736"/>
            <a:ext cx="8075240" cy="998984"/>
          </a:xfrm>
        </p:spPr>
        <p:txBody>
          <a:bodyPr>
            <a:normAutofit/>
          </a:bodyPr>
          <a:lstStyle/>
          <a:p>
            <a:r>
              <a:rPr lang="en-US" sz="3200" dirty="0"/>
              <a:t>Activating writer’s voice</a:t>
            </a:r>
            <a:endParaRPr lang="en-GB" sz="3200" dirty="0"/>
          </a:p>
        </p:txBody>
      </p:sp>
      <p:sp>
        <p:nvSpPr>
          <p:cNvPr id="10" name="Content Placeholder 9"/>
          <p:cNvSpPr>
            <a:spLocks noGrp="1"/>
          </p:cNvSpPr>
          <p:nvPr>
            <p:ph idx="1"/>
          </p:nvPr>
        </p:nvSpPr>
        <p:spPr>
          <a:xfrm>
            <a:off x="611560" y="2204864"/>
            <a:ext cx="2088232" cy="4308010"/>
          </a:xfrm>
        </p:spPr>
        <p:txBody>
          <a:bodyPr>
            <a:noAutofit/>
          </a:bodyPr>
          <a:lstStyle/>
          <a:p>
            <a:pPr marL="0" indent="0">
              <a:buNone/>
            </a:pPr>
            <a:r>
              <a:rPr lang="en-GB" sz="2400" dirty="0"/>
              <a:t>Turn to p 208 to read the Study Smart</a:t>
            </a:r>
          </a:p>
          <a:p>
            <a:pPr marL="0" indent="0">
              <a:buNone/>
            </a:pPr>
            <a:r>
              <a:rPr lang="en-GB" sz="2400" dirty="0"/>
              <a:t>Do you think brainstorming &amp; developing a reading framework happen at the same time or sequentially?  </a:t>
            </a:r>
          </a:p>
          <a:p>
            <a:pPr marL="0" indent="0">
              <a:buNone/>
            </a:pPr>
            <a:endParaRPr lang="en-GB" sz="2400" dirty="0"/>
          </a:p>
        </p:txBody>
      </p:sp>
      <p:pic>
        <p:nvPicPr>
          <p:cNvPr id="2" name="Picture 1">
            <a:extLst>
              <a:ext uri="{FF2B5EF4-FFF2-40B4-BE49-F238E27FC236}">
                <a16:creationId xmlns:a16="http://schemas.microsoft.com/office/drawing/2014/main" id="{19A131A3-4AD6-40C7-9725-2451C09FE692}"/>
              </a:ext>
            </a:extLst>
          </p:cNvPr>
          <p:cNvPicPr>
            <a:picLocks noChangeAspect="1"/>
          </p:cNvPicPr>
          <p:nvPr/>
        </p:nvPicPr>
        <p:blipFill>
          <a:blip r:embed="rId5"/>
          <a:stretch>
            <a:fillRect/>
          </a:stretch>
        </p:blipFill>
        <p:spPr>
          <a:xfrm>
            <a:off x="3082911" y="2051720"/>
            <a:ext cx="6061089" cy="4803413"/>
          </a:xfrm>
          <a:prstGeom prst="rect">
            <a:avLst/>
          </a:prstGeom>
        </p:spPr>
      </p:pic>
      <p:pic>
        <p:nvPicPr>
          <p:cNvPr id="3" name="Audio 2">
            <a:hlinkClick r:id="" action="ppaction://media"/>
            <a:extLst>
              <a:ext uri="{FF2B5EF4-FFF2-40B4-BE49-F238E27FC236}">
                <a16:creationId xmlns:a16="http://schemas.microsoft.com/office/drawing/2014/main" id="{959EB6E4-8D4F-4EBC-A0A0-23B4402D2BF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027172703"/>
      </p:ext>
    </p:extLst>
  </p:cSld>
  <p:clrMapOvr>
    <a:masterClrMapping/>
  </p:clrMapOvr>
  <mc:AlternateContent xmlns:mc="http://schemas.openxmlformats.org/markup-compatibility/2006" xmlns:p14="http://schemas.microsoft.com/office/powerpoint/2010/main">
    <mc:Choice Requires="p14">
      <p:transition spd="slow" p14:dur="2000" advTm="36689"/>
    </mc:Choice>
    <mc:Fallback xmlns="">
      <p:transition spd="slow" advTm="36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1052736"/>
            <a:ext cx="8075240" cy="998984"/>
          </a:xfrm>
        </p:spPr>
        <p:txBody>
          <a:bodyPr>
            <a:normAutofit fontScale="90000"/>
          </a:bodyPr>
          <a:lstStyle/>
          <a:p>
            <a:r>
              <a:rPr lang="en-US" sz="3200" dirty="0"/>
              <a:t>Planning an assignment with writer’s voice</a:t>
            </a:r>
            <a:endParaRPr lang="en-GB" sz="3200" dirty="0"/>
          </a:p>
        </p:txBody>
      </p:sp>
      <p:sp>
        <p:nvSpPr>
          <p:cNvPr id="4" name="Content Placeholder 3">
            <a:extLst>
              <a:ext uri="{FF2B5EF4-FFF2-40B4-BE49-F238E27FC236}">
                <a16:creationId xmlns:a16="http://schemas.microsoft.com/office/drawing/2014/main" id="{BC34D24F-0F12-4BB1-84B4-4570D44E5733}"/>
              </a:ext>
            </a:extLst>
          </p:cNvPr>
          <p:cNvSpPr>
            <a:spLocks noGrp="1"/>
          </p:cNvSpPr>
          <p:nvPr>
            <p:ph idx="1"/>
          </p:nvPr>
        </p:nvSpPr>
        <p:spPr/>
        <p:txBody>
          <a:bodyPr>
            <a:normAutofit lnSpcReduction="10000"/>
          </a:bodyPr>
          <a:lstStyle/>
          <a:p>
            <a:r>
              <a:rPr lang="en-GB" sz="2400" dirty="0"/>
              <a:t>Mauricio is a PhD student in the School of Health. </a:t>
            </a:r>
          </a:p>
          <a:p>
            <a:r>
              <a:rPr lang="en-GB" sz="2400" dirty="0"/>
              <a:t>He supervises a tutorial group of undergraduate students.</a:t>
            </a:r>
          </a:p>
          <a:p>
            <a:r>
              <a:rPr lang="en-GB" sz="2400" dirty="0"/>
              <a:t>The group has been set an assignment question:</a:t>
            </a:r>
          </a:p>
          <a:p>
            <a:pPr marL="800100" lvl="2" indent="0">
              <a:buNone/>
            </a:pPr>
            <a:r>
              <a:rPr lang="en-GB" i="1" dirty="0"/>
              <a:t>Critically evaluate definitions of health as a concept for health professionals </a:t>
            </a:r>
            <a:r>
              <a:rPr lang="en-GB" dirty="0"/>
              <a:t>(400 – 500 words)</a:t>
            </a:r>
            <a:endParaRPr lang="en-GB" i="1" dirty="0"/>
          </a:p>
          <a:p>
            <a:r>
              <a:rPr lang="en-GB" sz="2400" dirty="0"/>
              <a:t>The assignment is quite short and Mauricio has provided a reading list.</a:t>
            </a:r>
          </a:p>
          <a:p>
            <a:r>
              <a:rPr lang="en-GB" sz="2400" dirty="0"/>
              <a:t>Take only 1 minute to look quickly at the reading list on page 210 to decide why these sources were chosen.</a:t>
            </a:r>
          </a:p>
          <a:p>
            <a:endParaRPr lang="en-GB" dirty="0"/>
          </a:p>
        </p:txBody>
      </p:sp>
      <p:pic>
        <p:nvPicPr>
          <p:cNvPr id="2" name="Audio 1">
            <a:hlinkClick r:id="" action="ppaction://media"/>
            <a:extLst>
              <a:ext uri="{FF2B5EF4-FFF2-40B4-BE49-F238E27FC236}">
                <a16:creationId xmlns:a16="http://schemas.microsoft.com/office/drawing/2014/main" id="{EEE5FE98-8361-4A31-AF17-314F7B1E3E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854518167"/>
      </p:ext>
    </p:extLst>
  </p:cSld>
  <p:clrMapOvr>
    <a:masterClrMapping/>
  </p:clrMapOvr>
  <mc:AlternateContent xmlns:mc="http://schemas.openxmlformats.org/markup-compatibility/2006" xmlns:p14="http://schemas.microsoft.com/office/powerpoint/2010/main">
    <mc:Choice Requires="p14">
      <p:transition spd="slow" p14:dur="2000" advTm="37138"/>
    </mc:Choice>
    <mc:Fallback xmlns="">
      <p:transition spd="slow" advTm="37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39325"/>
            <a:ext cx="8075240" cy="998984"/>
          </a:xfrm>
        </p:spPr>
        <p:txBody>
          <a:bodyPr>
            <a:normAutofit/>
          </a:bodyPr>
          <a:lstStyle/>
          <a:p>
            <a:r>
              <a:rPr lang="en-US" sz="3200" dirty="0"/>
              <a:t>Surveying sources</a:t>
            </a:r>
            <a:endParaRPr lang="en-GB" sz="3200" dirty="0"/>
          </a:p>
        </p:txBody>
      </p:sp>
      <p:sp>
        <p:nvSpPr>
          <p:cNvPr id="10" name="Content Placeholder 9"/>
          <p:cNvSpPr>
            <a:spLocks noGrp="1"/>
          </p:cNvSpPr>
          <p:nvPr>
            <p:ph idx="1"/>
          </p:nvPr>
        </p:nvSpPr>
        <p:spPr>
          <a:xfrm>
            <a:off x="611560" y="1898644"/>
            <a:ext cx="7848872" cy="1314332"/>
          </a:xfrm>
        </p:spPr>
        <p:txBody>
          <a:bodyPr vert="horz" lIns="91440" tIns="45720" rIns="91440" bIns="45720" rtlCol="0" anchor="t">
            <a:noAutofit/>
          </a:bodyPr>
          <a:lstStyle/>
          <a:p>
            <a:r>
              <a:rPr lang="en-GB" sz="2400" dirty="0">
                <a:solidFill>
                  <a:schemeClr val="tx1">
                    <a:lumMod val="50000"/>
                  </a:schemeClr>
                </a:solidFill>
                <a:latin typeface="Arial"/>
                <a:cs typeface="Arial"/>
              </a:rPr>
              <a:t>Why were these sources chosen for essay question:</a:t>
            </a:r>
          </a:p>
          <a:p>
            <a:pPr marL="800100" lvl="2" indent="0">
              <a:buNone/>
            </a:pPr>
            <a:r>
              <a:rPr lang="en-GB" i="1" dirty="0"/>
              <a:t>Critically evaluate definitions of health as a concept for health professionals</a:t>
            </a:r>
            <a:endParaRPr lang="en-GB" dirty="0">
              <a:solidFill>
                <a:schemeClr val="tx1">
                  <a:lumMod val="50000"/>
                </a:schemeClr>
              </a:solidFill>
              <a:latin typeface="Arial"/>
              <a:cs typeface="Arial"/>
            </a:endParaRPr>
          </a:p>
        </p:txBody>
      </p:sp>
      <p:pic>
        <p:nvPicPr>
          <p:cNvPr id="3" name="Picture 2">
            <a:extLst>
              <a:ext uri="{FF2B5EF4-FFF2-40B4-BE49-F238E27FC236}">
                <a16:creationId xmlns:a16="http://schemas.microsoft.com/office/drawing/2014/main" id="{5DDE3E7D-C08E-4843-8C42-8257C6F31AE7}"/>
              </a:ext>
            </a:extLst>
          </p:cNvPr>
          <p:cNvPicPr>
            <a:picLocks noChangeAspect="1"/>
          </p:cNvPicPr>
          <p:nvPr/>
        </p:nvPicPr>
        <p:blipFill>
          <a:blip r:embed="rId5"/>
          <a:stretch>
            <a:fillRect/>
          </a:stretch>
        </p:blipFill>
        <p:spPr>
          <a:xfrm>
            <a:off x="1552836" y="3212976"/>
            <a:ext cx="6192688" cy="3602029"/>
          </a:xfrm>
          <a:prstGeom prst="rect">
            <a:avLst/>
          </a:prstGeom>
        </p:spPr>
      </p:pic>
      <p:pic>
        <p:nvPicPr>
          <p:cNvPr id="2" name="Audio 1">
            <a:hlinkClick r:id="" action="ppaction://media"/>
            <a:extLst>
              <a:ext uri="{FF2B5EF4-FFF2-40B4-BE49-F238E27FC236}">
                <a16:creationId xmlns:a16="http://schemas.microsoft.com/office/drawing/2014/main" id="{CD7B0894-1655-42D5-BE48-80373C89BC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569010163"/>
      </p:ext>
    </p:extLst>
  </p:cSld>
  <p:clrMapOvr>
    <a:masterClrMapping/>
  </p:clrMapOvr>
  <mc:AlternateContent xmlns:mc="http://schemas.openxmlformats.org/markup-compatibility/2006" xmlns:p14="http://schemas.microsoft.com/office/powerpoint/2010/main">
    <mc:Choice Requires="p14">
      <p:transition spd="slow" p14:dur="2000" advTm="21246"/>
    </mc:Choice>
    <mc:Fallback xmlns="">
      <p:transition spd="slow" advTm="212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39325"/>
            <a:ext cx="8075240" cy="998984"/>
          </a:xfrm>
        </p:spPr>
        <p:txBody>
          <a:bodyPr>
            <a:normAutofit/>
          </a:bodyPr>
          <a:lstStyle/>
          <a:p>
            <a:r>
              <a:rPr lang="en-US" sz="3200" dirty="0"/>
              <a:t>Surveying sources</a:t>
            </a:r>
            <a:endParaRPr lang="en-GB" sz="3200" dirty="0"/>
          </a:p>
        </p:txBody>
      </p:sp>
      <p:pic>
        <p:nvPicPr>
          <p:cNvPr id="3" name="Picture 2">
            <a:extLst>
              <a:ext uri="{FF2B5EF4-FFF2-40B4-BE49-F238E27FC236}">
                <a16:creationId xmlns:a16="http://schemas.microsoft.com/office/drawing/2014/main" id="{5DDE3E7D-C08E-4843-8C42-8257C6F31AE7}"/>
              </a:ext>
            </a:extLst>
          </p:cNvPr>
          <p:cNvPicPr>
            <a:picLocks noChangeAspect="1"/>
          </p:cNvPicPr>
          <p:nvPr/>
        </p:nvPicPr>
        <p:blipFill>
          <a:blip r:embed="rId5"/>
          <a:stretch>
            <a:fillRect/>
          </a:stretch>
        </p:blipFill>
        <p:spPr>
          <a:xfrm>
            <a:off x="386416" y="1847935"/>
            <a:ext cx="8371168" cy="4869160"/>
          </a:xfrm>
          <a:prstGeom prst="rect">
            <a:avLst/>
          </a:prstGeom>
        </p:spPr>
      </p:pic>
      <p:sp>
        <p:nvSpPr>
          <p:cNvPr id="5" name="Oval 4">
            <a:extLst>
              <a:ext uri="{FF2B5EF4-FFF2-40B4-BE49-F238E27FC236}">
                <a16:creationId xmlns:a16="http://schemas.microsoft.com/office/drawing/2014/main" id="{322EB03C-F7B7-426A-9C69-15194AF77368}"/>
              </a:ext>
            </a:extLst>
          </p:cNvPr>
          <p:cNvSpPr/>
          <p:nvPr/>
        </p:nvSpPr>
        <p:spPr>
          <a:xfrm>
            <a:off x="2555776" y="2751591"/>
            <a:ext cx="187220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a:extLst>
              <a:ext uri="{FF2B5EF4-FFF2-40B4-BE49-F238E27FC236}">
                <a16:creationId xmlns:a16="http://schemas.microsoft.com/office/drawing/2014/main" id="{E25DFA25-024B-46E6-85D5-8F011BDBE1B6}"/>
              </a:ext>
            </a:extLst>
          </p:cNvPr>
          <p:cNvSpPr/>
          <p:nvPr/>
        </p:nvSpPr>
        <p:spPr>
          <a:xfrm>
            <a:off x="6534456" y="3609020"/>
            <a:ext cx="114300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F859A10F-236F-4D9A-8F88-4513F42D640E}"/>
              </a:ext>
            </a:extLst>
          </p:cNvPr>
          <p:cNvSpPr/>
          <p:nvPr/>
        </p:nvSpPr>
        <p:spPr>
          <a:xfrm>
            <a:off x="3713076" y="5589240"/>
            <a:ext cx="1872208"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Audio 1">
            <a:hlinkClick r:id="" action="ppaction://media"/>
            <a:extLst>
              <a:ext uri="{FF2B5EF4-FFF2-40B4-BE49-F238E27FC236}">
                <a16:creationId xmlns:a16="http://schemas.microsoft.com/office/drawing/2014/main" id="{C9DF0BB2-541A-442F-891C-6D7ECBAD9B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025492596"/>
      </p:ext>
    </p:extLst>
  </p:cSld>
  <p:clrMapOvr>
    <a:masterClrMapping/>
  </p:clrMapOvr>
  <mc:AlternateContent xmlns:mc="http://schemas.openxmlformats.org/markup-compatibility/2006" xmlns:p14="http://schemas.microsoft.com/office/powerpoint/2010/main">
    <mc:Choice Requires="p14">
      <p:transition spd="slow" p14:dur="2000" advTm="36822"/>
    </mc:Choice>
    <mc:Fallback xmlns="">
      <p:transition spd="slow" advTm="368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39325"/>
            <a:ext cx="8075240" cy="998984"/>
          </a:xfrm>
        </p:spPr>
        <p:txBody>
          <a:bodyPr>
            <a:normAutofit/>
          </a:bodyPr>
          <a:lstStyle/>
          <a:p>
            <a:r>
              <a:rPr lang="en-US" sz="3200" dirty="0"/>
              <a:t>Understanding the assignment title</a:t>
            </a:r>
            <a:endParaRPr lang="en-GB" sz="3200" dirty="0"/>
          </a:p>
        </p:txBody>
      </p:sp>
      <p:sp>
        <p:nvSpPr>
          <p:cNvPr id="10" name="Content Placeholder 9"/>
          <p:cNvSpPr>
            <a:spLocks noGrp="1"/>
          </p:cNvSpPr>
          <p:nvPr>
            <p:ph idx="1"/>
          </p:nvPr>
        </p:nvSpPr>
        <p:spPr>
          <a:xfrm>
            <a:off x="611560" y="1898644"/>
            <a:ext cx="7848872" cy="1632702"/>
          </a:xfrm>
        </p:spPr>
        <p:txBody>
          <a:bodyPr vert="horz" lIns="91440" tIns="45720" rIns="91440" bIns="45720" rtlCol="0" anchor="t">
            <a:noAutofit/>
          </a:bodyPr>
          <a:lstStyle/>
          <a:p>
            <a:r>
              <a:rPr lang="en-GB" sz="2400" dirty="0">
                <a:solidFill>
                  <a:schemeClr val="tx1">
                    <a:lumMod val="50000"/>
                  </a:schemeClr>
                </a:solidFill>
                <a:latin typeface="Arial"/>
                <a:cs typeface="Arial"/>
              </a:rPr>
              <a:t>Read the Study Smart on page 208. Use the steps to understand the essay question:</a:t>
            </a:r>
          </a:p>
          <a:p>
            <a:pPr marL="800100" lvl="2" indent="0">
              <a:buNone/>
            </a:pPr>
            <a:r>
              <a:rPr lang="en-GB" i="1" dirty="0"/>
              <a:t>Critically evaluate definitions of health as a concept for health professionals</a:t>
            </a:r>
            <a:endParaRPr lang="en-GB" dirty="0">
              <a:solidFill>
                <a:schemeClr val="tx1">
                  <a:lumMod val="50000"/>
                </a:schemeClr>
              </a:solidFill>
              <a:latin typeface="Arial"/>
              <a:cs typeface="Arial"/>
            </a:endParaRPr>
          </a:p>
          <a:p>
            <a:endParaRPr lang="en-GB" sz="2400" dirty="0">
              <a:solidFill>
                <a:schemeClr val="tx1">
                  <a:lumMod val="50000"/>
                </a:schemeClr>
              </a:solidFill>
              <a:latin typeface="Arial"/>
              <a:cs typeface="Arial"/>
            </a:endParaRPr>
          </a:p>
        </p:txBody>
      </p:sp>
      <p:pic>
        <p:nvPicPr>
          <p:cNvPr id="2" name="Picture 1">
            <a:extLst>
              <a:ext uri="{FF2B5EF4-FFF2-40B4-BE49-F238E27FC236}">
                <a16:creationId xmlns:a16="http://schemas.microsoft.com/office/drawing/2014/main" id="{72B6B8EA-55E7-4CD3-9D6C-B41E63842306}"/>
              </a:ext>
            </a:extLst>
          </p:cNvPr>
          <p:cNvPicPr>
            <a:picLocks noChangeAspect="1"/>
          </p:cNvPicPr>
          <p:nvPr/>
        </p:nvPicPr>
        <p:blipFill>
          <a:blip r:embed="rId5"/>
          <a:stretch>
            <a:fillRect/>
          </a:stretch>
        </p:blipFill>
        <p:spPr>
          <a:xfrm>
            <a:off x="1199951" y="3625204"/>
            <a:ext cx="6744098" cy="3269866"/>
          </a:xfrm>
          <a:prstGeom prst="rect">
            <a:avLst/>
          </a:prstGeom>
        </p:spPr>
      </p:pic>
      <p:pic>
        <p:nvPicPr>
          <p:cNvPr id="3" name="Audio 2">
            <a:hlinkClick r:id="" action="ppaction://media"/>
            <a:extLst>
              <a:ext uri="{FF2B5EF4-FFF2-40B4-BE49-F238E27FC236}">
                <a16:creationId xmlns:a16="http://schemas.microsoft.com/office/drawing/2014/main" id="{76D1C799-EE61-414F-81C3-1E06A6D0C5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232088239"/>
      </p:ext>
    </p:extLst>
  </p:cSld>
  <p:clrMapOvr>
    <a:masterClrMapping/>
  </p:clrMapOvr>
  <mc:AlternateContent xmlns:mc="http://schemas.openxmlformats.org/markup-compatibility/2006" xmlns:p14="http://schemas.microsoft.com/office/powerpoint/2010/main">
    <mc:Choice Requires="p14">
      <p:transition spd="slow" p14:dur="2000" advTm="33052"/>
    </mc:Choice>
    <mc:Fallback xmlns="">
      <p:transition spd="slow" advTm="330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39325"/>
            <a:ext cx="8075240" cy="998984"/>
          </a:xfrm>
        </p:spPr>
        <p:txBody>
          <a:bodyPr>
            <a:normAutofit fontScale="90000"/>
          </a:bodyPr>
          <a:lstStyle/>
          <a:p>
            <a:r>
              <a:rPr lang="en-US" sz="3200" dirty="0"/>
              <a:t>Understanding the assignment - </a:t>
            </a:r>
            <a:r>
              <a:rPr lang="en-US" sz="3200" dirty="0">
                <a:solidFill>
                  <a:srgbClr val="FF0000"/>
                </a:solidFill>
              </a:rPr>
              <a:t>answers</a:t>
            </a:r>
            <a:endParaRPr lang="en-GB" sz="3200" dirty="0">
              <a:solidFill>
                <a:srgbClr val="FF0000"/>
              </a:solidFill>
            </a:endParaRPr>
          </a:p>
        </p:txBody>
      </p:sp>
      <p:sp>
        <p:nvSpPr>
          <p:cNvPr id="10" name="Content Placeholder 9"/>
          <p:cNvSpPr>
            <a:spLocks noGrp="1"/>
          </p:cNvSpPr>
          <p:nvPr>
            <p:ph idx="1"/>
          </p:nvPr>
        </p:nvSpPr>
        <p:spPr>
          <a:xfrm>
            <a:off x="611560" y="1898643"/>
            <a:ext cx="7848872" cy="4120031"/>
          </a:xfrm>
        </p:spPr>
        <p:txBody>
          <a:bodyPr vert="horz" lIns="91440" tIns="45720" rIns="91440" bIns="45720" rtlCol="0" anchor="t">
            <a:noAutofit/>
          </a:bodyPr>
          <a:lstStyle/>
          <a:p>
            <a:r>
              <a:rPr lang="en-GB" sz="2400" dirty="0">
                <a:solidFill>
                  <a:schemeClr val="tx1">
                    <a:lumMod val="50000"/>
                  </a:schemeClr>
                </a:solidFill>
                <a:latin typeface="Arial"/>
                <a:cs typeface="Arial"/>
              </a:rPr>
              <a:t>What is the topic? </a:t>
            </a:r>
            <a:r>
              <a:rPr lang="en-GB" sz="2400" dirty="0">
                <a:solidFill>
                  <a:srgbClr val="00B050"/>
                </a:solidFill>
                <a:latin typeface="Arial"/>
                <a:cs typeface="Arial"/>
              </a:rPr>
              <a:t>Health</a:t>
            </a:r>
          </a:p>
          <a:p>
            <a:r>
              <a:rPr lang="en-GB" sz="2400" dirty="0">
                <a:solidFill>
                  <a:schemeClr val="tx1">
                    <a:lumMod val="50000"/>
                  </a:schemeClr>
                </a:solidFill>
                <a:latin typeface="Arial"/>
                <a:cs typeface="Arial"/>
              </a:rPr>
              <a:t>What aspects of the topic need to be covered? </a:t>
            </a:r>
            <a:r>
              <a:rPr lang="en-GB" sz="2400" dirty="0">
                <a:solidFill>
                  <a:srgbClr val="00B050"/>
                </a:solidFill>
                <a:latin typeface="Arial"/>
                <a:cs typeface="Arial"/>
              </a:rPr>
              <a:t>Definitions of health</a:t>
            </a:r>
          </a:p>
          <a:p>
            <a:r>
              <a:rPr lang="en-GB" sz="2400" dirty="0">
                <a:solidFill>
                  <a:schemeClr val="tx1">
                    <a:lumMod val="50000"/>
                  </a:schemeClr>
                </a:solidFill>
                <a:latin typeface="Arial"/>
                <a:cs typeface="Arial"/>
              </a:rPr>
              <a:t>What instruction word tells you the task? </a:t>
            </a:r>
            <a:br>
              <a:rPr lang="en-GB" sz="2400" dirty="0">
                <a:solidFill>
                  <a:schemeClr val="tx1">
                    <a:lumMod val="50000"/>
                  </a:schemeClr>
                </a:solidFill>
                <a:latin typeface="Arial"/>
                <a:cs typeface="Arial"/>
              </a:rPr>
            </a:br>
            <a:r>
              <a:rPr lang="en-GB" sz="2400" dirty="0">
                <a:solidFill>
                  <a:srgbClr val="00B050"/>
                </a:solidFill>
                <a:latin typeface="Arial"/>
                <a:cs typeface="Arial"/>
              </a:rPr>
              <a:t>Critically evaluate</a:t>
            </a:r>
          </a:p>
          <a:p>
            <a:r>
              <a:rPr lang="en-GB" sz="2400" dirty="0">
                <a:solidFill>
                  <a:schemeClr val="tx1">
                    <a:lumMod val="50000"/>
                  </a:schemeClr>
                </a:solidFill>
                <a:latin typeface="Arial"/>
                <a:cs typeface="Arial"/>
              </a:rPr>
              <a:t>What does the task ask you to do in relation to the topic? </a:t>
            </a:r>
            <a:r>
              <a:rPr lang="en-GB" sz="2400" dirty="0">
                <a:solidFill>
                  <a:srgbClr val="00B050"/>
                </a:solidFill>
                <a:latin typeface="Arial"/>
                <a:cs typeface="Arial"/>
              </a:rPr>
              <a:t>Assess whether definitions of health are useful.</a:t>
            </a:r>
          </a:p>
          <a:p>
            <a:r>
              <a:rPr lang="en-GB" sz="2400" dirty="0">
                <a:solidFill>
                  <a:schemeClr val="tx1">
                    <a:lumMod val="50000"/>
                  </a:schemeClr>
                </a:solidFill>
                <a:latin typeface="Arial"/>
                <a:cs typeface="Arial"/>
              </a:rPr>
              <a:t>Is there a perspective, in other words a particular viewpoint to be taken into consideration?</a:t>
            </a:r>
            <a:br>
              <a:rPr lang="en-GB" sz="2400" dirty="0">
                <a:solidFill>
                  <a:schemeClr val="tx1">
                    <a:lumMod val="50000"/>
                  </a:schemeClr>
                </a:solidFill>
                <a:latin typeface="Arial"/>
                <a:cs typeface="Arial"/>
              </a:rPr>
            </a:br>
            <a:r>
              <a:rPr lang="en-GB" sz="2400" dirty="0">
                <a:solidFill>
                  <a:srgbClr val="00B050"/>
                </a:solidFill>
                <a:latin typeface="Arial"/>
                <a:cs typeface="Arial"/>
              </a:rPr>
              <a:t>For health professionals, i.e. for practice.</a:t>
            </a:r>
          </a:p>
          <a:p>
            <a:endParaRPr lang="en-GB" sz="2400" dirty="0">
              <a:solidFill>
                <a:schemeClr val="tx1">
                  <a:lumMod val="50000"/>
                </a:schemeClr>
              </a:solidFill>
              <a:latin typeface="Arial"/>
              <a:cs typeface="Arial"/>
            </a:endParaRPr>
          </a:p>
        </p:txBody>
      </p:sp>
      <p:pic>
        <p:nvPicPr>
          <p:cNvPr id="2" name="Audio 1">
            <a:hlinkClick r:id="" action="ppaction://media"/>
            <a:extLst>
              <a:ext uri="{FF2B5EF4-FFF2-40B4-BE49-F238E27FC236}">
                <a16:creationId xmlns:a16="http://schemas.microsoft.com/office/drawing/2014/main" id="{AB5E3099-1A8D-46CD-A51D-5A9ADC80AF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684630031"/>
      </p:ext>
    </p:extLst>
  </p:cSld>
  <p:clrMapOvr>
    <a:masterClrMapping/>
  </p:clrMapOvr>
  <mc:AlternateContent xmlns:mc="http://schemas.openxmlformats.org/markup-compatibility/2006" xmlns:p14="http://schemas.microsoft.com/office/powerpoint/2010/main">
    <mc:Choice Requires="p14">
      <p:transition spd="slow" p14:dur="2000" advTm="30656"/>
    </mc:Choice>
    <mc:Fallback xmlns="">
      <p:transition spd="slow" advTm="30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Brainstorming a concept</a:t>
            </a:r>
          </a:p>
        </p:txBody>
      </p:sp>
      <p:pic>
        <p:nvPicPr>
          <p:cNvPr id="3" name="Picture 2"/>
          <p:cNvPicPr>
            <a:picLocks noChangeAspect="1"/>
          </p:cNvPicPr>
          <p:nvPr/>
        </p:nvPicPr>
        <p:blipFill>
          <a:blip r:embed="rId5"/>
          <a:stretch>
            <a:fillRect/>
          </a:stretch>
        </p:blipFill>
        <p:spPr>
          <a:xfrm>
            <a:off x="306658" y="2267744"/>
            <a:ext cx="8685041" cy="1526311"/>
          </a:xfrm>
          <a:prstGeom prst="rect">
            <a:avLst/>
          </a:prstGeom>
        </p:spPr>
      </p:pic>
      <p:sp>
        <p:nvSpPr>
          <p:cNvPr id="4" name="TextBox 3"/>
          <p:cNvSpPr txBox="1"/>
          <p:nvPr/>
        </p:nvSpPr>
        <p:spPr>
          <a:xfrm>
            <a:off x="436710" y="3794055"/>
            <a:ext cx="8424936" cy="2677656"/>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 Look at the WHO definition in relation to the essay question</a:t>
            </a:r>
          </a:p>
          <a:p>
            <a:pPr lvl="1"/>
            <a:r>
              <a:rPr lang="en-GB" sz="2400" i="1" dirty="0">
                <a:latin typeface="Arial" panose="020B0604020202020204" pitchFamily="34" charset="0"/>
                <a:cs typeface="Arial" panose="020B0604020202020204" pitchFamily="34" charset="0"/>
              </a:rPr>
              <a:t>Critically evaluate definitions of health as a concept for health professionals. </a:t>
            </a:r>
          </a:p>
          <a:p>
            <a:endParaRPr lang="en-GB" sz="2400" i="1" dirty="0">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Is this state of health achievable?</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Is it useful for health professionals such as nurses, doctors or care workers?</a:t>
            </a:r>
          </a:p>
        </p:txBody>
      </p:sp>
      <p:pic>
        <p:nvPicPr>
          <p:cNvPr id="5" name="Audio 4">
            <a:hlinkClick r:id="" action="ppaction://media"/>
            <a:extLst>
              <a:ext uri="{FF2B5EF4-FFF2-40B4-BE49-F238E27FC236}">
                <a16:creationId xmlns:a16="http://schemas.microsoft.com/office/drawing/2014/main" id="{E868370E-890C-4347-A050-9E5BDC00FED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429956122"/>
      </p:ext>
    </p:extLst>
  </p:cSld>
  <p:clrMapOvr>
    <a:masterClrMapping/>
  </p:clrMapOvr>
  <mc:AlternateContent xmlns:mc="http://schemas.openxmlformats.org/markup-compatibility/2006" xmlns:p14="http://schemas.microsoft.com/office/powerpoint/2010/main">
    <mc:Choice Requires="p14">
      <p:transition spd="slow" p14:dur="2000" advTm="28092"/>
    </mc:Choice>
    <mc:Fallback xmlns="">
      <p:transition spd="slow" advTm="28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Brainstorming what you know</a:t>
            </a:r>
          </a:p>
        </p:txBody>
      </p:sp>
      <p:pic>
        <p:nvPicPr>
          <p:cNvPr id="3" name="Picture 2"/>
          <p:cNvPicPr>
            <a:picLocks noChangeAspect="1"/>
          </p:cNvPicPr>
          <p:nvPr/>
        </p:nvPicPr>
        <p:blipFill>
          <a:blip r:embed="rId5"/>
          <a:stretch>
            <a:fillRect/>
          </a:stretch>
        </p:blipFill>
        <p:spPr>
          <a:xfrm>
            <a:off x="306658" y="2267744"/>
            <a:ext cx="8685041" cy="1526311"/>
          </a:xfrm>
          <a:prstGeom prst="rect">
            <a:avLst/>
          </a:prstGeom>
        </p:spPr>
      </p:pic>
      <p:sp>
        <p:nvSpPr>
          <p:cNvPr id="4" name="TextBox 3"/>
          <p:cNvSpPr txBox="1"/>
          <p:nvPr/>
        </p:nvSpPr>
        <p:spPr>
          <a:xfrm>
            <a:off x="436710" y="3794055"/>
            <a:ext cx="8424936" cy="2308324"/>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Why is this concept important?</a:t>
            </a:r>
          </a:p>
          <a:p>
            <a:r>
              <a:rPr lang="en-GB" sz="2400" dirty="0">
                <a:latin typeface="Arial" panose="020B0604020202020204" pitchFamily="34" charset="0"/>
                <a:cs typeface="Arial" panose="020B0604020202020204" pitchFamily="34" charset="0"/>
              </a:rPr>
              <a:t>Think about the health service in your country</a:t>
            </a:r>
            <a:endParaRPr lang="en-GB" sz="2400" i="1" dirty="0">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Can you think of situations when a definition of health would be necessary?</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Could someone with a physical disability or a mental health problem ever be defined as healthy?</a:t>
            </a:r>
          </a:p>
        </p:txBody>
      </p:sp>
      <p:pic>
        <p:nvPicPr>
          <p:cNvPr id="5" name="Audio 4">
            <a:hlinkClick r:id="" action="ppaction://media"/>
            <a:extLst>
              <a:ext uri="{FF2B5EF4-FFF2-40B4-BE49-F238E27FC236}">
                <a16:creationId xmlns:a16="http://schemas.microsoft.com/office/drawing/2014/main" id="{EE86258E-7AEC-4E21-9227-DCBC5AFDE1F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951785211"/>
      </p:ext>
    </p:extLst>
  </p:cSld>
  <p:clrMapOvr>
    <a:masterClrMapping/>
  </p:clrMapOvr>
  <mc:AlternateContent xmlns:mc="http://schemas.openxmlformats.org/markup-compatibility/2006" xmlns:p14="http://schemas.microsoft.com/office/powerpoint/2010/main">
    <mc:Choice Requires="p14">
      <p:transition spd="slow" p14:dur="2000" advTm="23008"/>
    </mc:Choice>
    <mc:Fallback xmlns="">
      <p:transition spd="slow" advTm="23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3200" dirty="0"/>
              <a:t>Surveying the sources</a:t>
            </a:r>
            <a:endParaRPr lang="en-GB" sz="3200" dirty="0"/>
          </a:p>
        </p:txBody>
      </p:sp>
      <p:sp>
        <p:nvSpPr>
          <p:cNvPr id="10" name="Content Placeholder 9"/>
          <p:cNvSpPr>
            <a:spLocks noGrp="1"/>
          </p:cNvSpPr>
          <p:nvPr>
            <p:ph idx="1"/>
          </p:nvPr>
        </p:nvSpPr>
        <p:spPr>
          <a:xfrm>
            <a:off x="611559" y="2348880"/>
            <a:ext cx="8124667" cy="4176464"/>
          </a:xfrm>
        </p:spPr>
        <p:txBody>
          <a:bodyPr>
            <a:noAutofit/>
          </a:bodyPr>
          <a:lstStyle/>
          <a:p>
            <a:pPr marL="0" indent="0">
              <a:buNone/>
            </a:pPr>
            <a:r>
              <a:rPr lang="en-GB" sz="2400" dirty="0"/>
              <a:t>Look at the extracts from the sources by </a:t>
            </a:r>
            <a:r>
              <a:rPr lang="en-GB" sz="2400" dirty="0" err="1"/>
              <a:t>Awofeso</a:t>
            </a:r>
            <a:r>
              <a:rPr lang="en-GB" sz="2400" dirty="0"/>
              <a:t> (2005), Naidoo &amp; Wills (2000) and </a:t>
            </a:r>
            <a:r>
              <a:rPr lang="en-GB" sz="2400" dirty="0" err="1"/>
              <a:t>Yach</a:t>
            </a:r>
            <a:r>
              <a:rPr lang="en-GB" sz="2400" dirty="0"/>
              <a:t> (1998) on p 211.</a:t>
            </a:r>
          </a:p>
          <a:p>
            <a:r>
              <a:rPr lang="en-GB" sz="2400" dirty="0"/>
              <a:t>Which one largely describes definitions of health?</a:t>
            </a:r>
          </a:p>
          <a:p>
            <a:r>
              <a:rPr lang="en-GB" sz="2400" dirty="0"/>
              <a:t>Which two adopt a critical perspective on the WHO definition? These are likely to be the most useful.</a:t>
            </a:r>
          </a:p>
          <a:p>
            <a:r>
              <a:rPr lang="en-GB" sz="2400" dirty="0"/>
              <a:t>Write some focused questions to guide critical reading.</a:t>
            </a:r>
          </a:p>
          <a:p>
            <a:r>
              <a:rPr lang="en-GB" sz="2400" dirty="0"/>
              <a:t>Make notes on the points from these sources that answer your critical reading questions.</a:t>
            </a:r>
          </a:p>
          <a:p>
            <a:pPr marL="0" indent="0">
              <a:buNone/>
            </a:pPr>
            <a:r>
              <a:rPr lang="en-GB" sz="2400" dirty="0"/>
              <a:t>NOTE: this is the type of task you will be asked to do in the Academic Literacy exam.</a:t>
            </a:r>
          </a:p>
        </p:txBody>
      </p:sp>
      <p:pic>
        <p:nvPicPr>
          <p:cNvPr id="2" name="Audio 1">
            <a:hlinkClick r:id="" action="ppaction://media"/>
            <a:extLst>
              <a:ext uri="{FF2B5EF4-FFF2-40B4-BE49-F238E27FC236}">
                <a16:creationId xmlns:a16="http://schemas.microsoft.com/office/drawing/2014/main" id="{C2EA47FF-4340-4F00-8875-BFB225DC3E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76190226"/>
      </p:ext>
    </p:extLst>
  </p:cSld>
  <p:clrMapOvr>
    <a:masterClrMapping/>
  </p:clrMapOvr>
  <mc:AlternateContent xmlns:mc="http://schemas.openxmlformats.org/markup-compatibility/2006" xmlns:p14="http://schemas.microsoft.com/office/powerpoint/2010/main">
    <mc:Choice Requires="p14">
      <p:transition spd="slow" p14:dur="2000" advTm="43420"/>
    </mc:Choice>
    <mc:Fallback xmlns="">
      <p:transition spd="slow" advTm="43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3200" dirty="0"/>
              <a:t>Selecting ideas from the sources</a:t>
            </a:r>
            <a:endParaRPr lang="en-GB" sz="3200" dirty="0"/>
          </a:p>
        </p:txBody>
      </p:sp>
      <p:sp>
        <p:nvSpPr>
          <p:cNvPr id="10" name="Content Placeholder 9"/>
          <p:cNvSpPr>
            <a:spLocks noGrp="1"/>
          </p:cNvSpPr>
          <p:nvPr>
            <p:ph idx="1"/>
          </p:nvPr>
        </p:nvSpPr>
        <p:spPr>
          <a:xfrm>
            <a:off x="611559" y="2348880"/>
            <a:ext cx="8124667" cy="4176464"/>
          </a:xfrm>
        </p:spPr>
        <p:txBody>
          <a:bodyPr>
            <a:noAutofit/>
          </a:bodyPr>
          <a:lstStyle/>
          <a:p>
            <a:r>
              <a:rPr lang="en-GB" sz="2400" dirty="0"/>
              <a:t>Which points from these sources would you include in an answer to the essay title.</a:t>
            </a:r>
          </a:p>
          <a:p>
            <a:r>
              <a:rPr lang="en-GB" sz="2400" dirty="0"/>
              <a:t>Draft an outline plan to answer this essay question.</a:t>
            </a:r>
          </a:p>
          <a:p>
            <a:pPr lvl="1"/>
            <a:r>
              <a:rPr lang="en-GB" sz="2400" dirty="0"/>
              <a:t>How would you introduce the topic?</a:t>
            </a:r>
          </a:p>
          <a:p>
            <a:pPr lvl="1"/>
            <a:r>
              <a:rPr lang="en-GB" sz="2400" dirty="0"/>
              <a:t>What structure would be most persuasive?</a:t>
            </a:r>
          </a:p>
          <a:p>
            <a:r>
              <a:rPr lang="en-GB" sz="2400" dirty="0"/>
              <a:t>Map ideas from your notes onto your outline plan</a:t>
            </a:r>
          </a:p>
          <a:p>
            <a:endParaRPr lang="en-GB" sz="2400" dirty="0"/>
          </a:p>
          <a:p>
            <a:pPr marL="0" indent="0">
              <a:buNone/>
            </a:pPr>
            <a:r>
              <a:rPr lang="en-GB" sz="2400" dirty="0"/>
              <a:t>NOTE: this is the type of task you will be asked to do in the Academic Literacy exam.</a:t>
            </a:r>
          </a:p>
          <a:p>
            <a:endParaRPr lang="en-GB" sz="2400" dirty="0"/>
          </a:p>
        </p:txBody>
      </p:sp>
      <p:pic>
        <p:nvPicPr>
          <p:cNvPr id="2" name="Audio 1">
            <a:hlinkClick r:id="" action="ppaction://media"/>
            <a:extLst>
              <a:ext uri="{FF2B5EF4-FFF2-40B4-BE49-F238E27FC236}">
                <a16:creationId xmlns:a16="http://schemas.microsoft.com/office/drawing/2014/main" id="{148613F5-DF40-4C7C-BD9D-8D2A5380D6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34195996"/>
      </p:ext>
    </p:extLst>
  </p:cSld>
  <p:clrMapOvr>
    <a:masterClrMapping/>
  </p:clrMapOvr>
  <mc:AlternateContent xmlns:mc="http://schemas.openxmlformats.org/markup-compatibility/2006" xmlns:p14="http://schemas.microsoft.com/office/powerpoint/2010/main">
    <mc:Choice Requires="p14">
      <p:transition spd="slow" p14:dur="2000" advTm="35330"/>
    </mc:Choice>
    <mc:Fallback xmlns="">
      <p:transition spd="slow" advTm="35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59" y="908720"/>
            <a:ext cx="8075240" cy="998984"/>
          </a:xfrm>
        </p:spPr>
        <p:txBody>
          <a:bodyPr>
            <a:normAutofit fontScale="90000"/>
          </a:bodyPr>
          <a:lstStyle/>
          <a:p>
            <a:r>
              <a:rPr lang="en-US" sz="3200" dirty="0"/>
              <a:t>Review your understanding of writer’s voice</a:t>
            </a:r>
            <a:endParaRPr lang="en-GB" sz="3200" dirty="0"/>
          </a:p>
        </p:txBody>
      </p:sp>
      <p:sp>
        <p:nvSpPr>
          <p:cNvPr id="10" name="Content Placeholder 9"/>
          <p:cNvSpPr>
            <a:spLocks noGrp="1"/>
          </p:cNvSpPr>
          <p:nvPr>
            <p:ph idx="1"/>
          </p:nvPr>
        </p:nvSpPr>
        <p:spPr>
          <a:xfrm>
            <a:off x="586845" y="1988840"/>
            <a:ext cx="8124667" cy="864096"/>
          </a:xfrm>
        </p:spPr>
        <p:txBody>
          <a:bodyPr>
            <a:noAutofit/>
          </a:bodyPr>
          <a:lstStyle/>
          <a:p>
            <a:r>
              <a:rPr lang="en-GB" sz="2400" dirty="0"/>
              <a:t>Read the Study smart on p 197</a:t>
            </a:r>
          </a:p>
        </p:txBody>
      </p:sp>
      <p:pic>
        <p:nvPicPr>
          <p:cNvPr id="2" name="Picture 1">
            <a:extLst>
              <a:ext uri="{FF2B5EF4-FFF2-40B4-BE49-F238E27FC236}">
                <a16:creationId xmlns:a16="http://schemas.microsoft.com/office/drawing/2014/main" id="{77F9FA50-C377-4419-AF30-76956CB52E1A}"/>
              </a:ext>
            </a:extLst>
          </p:cNvPr>
          <p:cNvPicPr>
            <a:picLocks noChangeAspect="1"/>
          </p:cNvPicPr>
          <p:nvPr/>
        </p:nvPicPr>
        <p:blipFill>
          <a:blip r:embed="rId5"/>
          <a:stretch>
            <a:fillRect/>
          </a:stretch>
        </p:blipFill>
        <p:spPr>
          <a:xfrm>
            <a:off x="1703610" y="2636912"/>
            <a:ext cx="5736780" cy="4079167"/>
          </a:xfrm>
          <a:prstGeom prst="rect">
            <a:avLst/>
          </a:prstGeom>
        </p:spPr>
      </p:pic>
      <p:pic>
        <p:nvPicPr>
          <p:cNvPr id="3" name="Audio 2">
            <a:hlinkClick r:id="" action="ppaction://media"/>
            <a:extLst>
              <a:ext uri="{FF2B5EF4-FFF2-40B4-BE49-F238E27FC236}">
                <a16:creationId xmlns:a16="http://schemas.microsoft.com/office/drawing/2014/main" id="{7A1CDC09-888C-483F-9F44-68430B4021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06523080"/>
      </p:ext>
    </p:extLst>
  </p:cSld>
  <p:clrMapOvr>
    <a:masterClrMapping/>
  </p:clrMapOvr>
  <mc:AlternateContent xmlns:mc="http://schemas.openxmlformats.org/markup-compatibility/2006" xmlns:p14="http://schemas.microsoft.com/office/powerpoint/2010/main">
    <mc:Choice Requires="p14">
      <p:transition spd="slow" p14:dur="2000" advTm="36100"/>
    </mc:Choice>
    <mc:Fallback xmlns="">
      <p:transition spd="slow" advTm="36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08720" y="1268760"/>
            <a:ext cx="8280920" cy="998984"/>
          </a:xfrm>
        </p:spPr>
        <p:txBody>
          <a:bodyPr>
            <a:normAutofit/>
          </a:bodyPr>
          <a:lstStyle/>
          <a:p>
            <a:r>
              <a:rPr lang="en-US" sz="3200" dirty="0"/>
              <a:t>Evaluating student writing – a case study</a:t>
            </a:r>
            <a:endParaRPr lang="en-GB" sz="3200" dirty="0"/>
          </a:p>
        </p:txBody>
      </p:sp>
      <p:sp>
        <p:nvSpPr>
          <p:cNvPr id="10" name="Content Placeholder 9"/>
          <p:cNvSpPr>
            <a:spLocks noGrp="1"/>
          </p:cNvSpPr>
          <p:nvPr>
            <p:ph idx="1"/>
          </p:nvPr>
        </p:nvSpPr>
        <p:spPr>
          <a:xfrm>
            <a:off x="508720" y="2420887"/>
            <a:ext cx="8280920" cy="4176465"/>
          </a:xfrm>
        </p:spPr>
        <p:txBody>
          <a:bodyPr>
            <a:noAutofit/>
          </a:bodyPr>
          <a:lstStyle/>
          <a:p>
            <a:pPr marL="0" indent="0">
              <a:buNone/>
            </a:pPr>
            <a:r>
              <a:rPr lang="en-GB" sz="2400" dirty="0"/>
              <a:t>Turn to p 212 of the coursebook to answer Task 4</a:t>
            </a:r>
          </a:p>
          <a:p>
            <a:pPr marL="0" indent="0">
              <a:buNone/>
            </a:pPr>
            <a:r>
              <a:rPr lang="en-GB" sz="2400" dirty="0"/>
              <a:t>Read the two student answers on pages 212 and 213.</a:t>
            </a:r>
          </a:p>
          <a:p>
            <a:pPr marL="0" indent="0">
              <a:buNone/>
            </a:pPr>
            <a:r>
              <a:rPr lang="en-GB" sz="2400" dirty="0"/>
              <a:t>4.1 Which student has answered the question effectively by moving the discussion forward beyond the sources?</a:t>
            </a:r>
          </a:p>
          <a:p>
            <a:pPr marL="0" indent="0">
              <a:buNone/>
            </a:pPr>
            <a:r>
              <a:rPr lang="en-GB" sz="2400" dirty="0"/>
              <a:t>4.1 Which students displays very little writer’s voice?</a:t>
            </a:r>
          </a:p>
          <a:p>
            <a:pPr marL="0" indent="0">
              <a:buNone/>
            </a:pPr>
            <a:r>
              <a:rPr lang="en-GB" sz="2400" dirty="0"/>
              <a:t>4.2 Look at the two introductions. Which student addresses the essay question more effectively?</a:t>
            </a:r>
          </a:p>
          <a:p>
            <a:pPr marL="0" indent="0">
              <a:buNone/>
            </a:pPr>
            <a:r>
              <a:rPr lang="en-GB" sz="2400" dirty="0"/>
              <a:t>4.2 How do the students show they are moving (or not moving) the discussion forward.</a:t>
            </a:r>
          </a:p>
          <a:p>
            <a:pPr marL="0" indent="0">
              <a:buNone/>
            </a:pPr>
            <a:r>
              <a:rPr lang="en-GB" sz="2400" dirty="0"/>
              <a:t>4.3 Justify your answers in 4.1 &amp; 4.2 with Mauricio’s criteria</a:t>
            </a:r>
          </a:p>
        </p:txBody>
      </p:sp>
      <p:pic>
        <p:nvPicPr>
          <p:cNvPr id="2" name="Audio 1">
            <a:hlinkClick r:id="" action="ppaction://media"/>
            <a:extLst>
              <a:ext uri="{FF2B5EF4-FFF2-40B4-BE49-F238E27FC236}">
                <a16:creationId xmlns:a16="http://schemas.microsoft.com/office/drawing/2014/main" id="{FAEDF063-90FD-409A-A24C-36800BCC39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695426285"/>
      </p:ext>
    </p:extLst>
  </p:cSld>
  <p:clrMapOvr>
    <a:masterClrMapping/>
  </p:clrMapOvr>
  <mc:AlternateContent xmlns:mc="http://schemas.openxmlformats.org/markup-compatibility/2006" xmlns:p14="http://schemas.microsoft.com/office/powerpoint/2010/main">
    <mc:Choice Requires="p14">
      <p:transition spd="slow" p14:dur="2000" advTm="50333"/>
    </mc:Choice>
    <mc:Fallback xmlns="">
      <p:transition spd="slow" advTm="50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26368" y="908720"/>
            <a:ext cx="8291264" cy="998984"/>
          </a:xfrm>
        </p:spPr>
        <p:txBody>
          <a:bodyPr>
            <a:noAutofit/>
          </a:bodyPr>
          <a:lstStyle/>
          <a:p>
            <a:r>
              <a:rPr lang="en-US" sz="3200" dirty="0"/>
              <a:t>Evaluating student writing – a case study</a:t>
            </a:r>
            <a:endParaRPr lang="en-GB" sz="3200" dirty="0"/>
          </a:p>
        </p:txBody>
      </p:sp>
      <p:sp>
        <p:nvSpPr>
          <p:cNvPr id="10" name="Content Placeholder 9"/>
          <p:cNvSpPr>
            <a:spLocks noGrp="1"/>
          </p:cNvSpPr>
          <p:nvPr>
            <p:ph idx="1"/>
          </p:nvPr>
        </p:nvSpPr>
        <p:spPr>
          <a:xfrm>
            <a:off x="395536" y="1983481"/>
            <a:ext cx="8291264" cy="2851897"/>
          </a:xfrm>
        </p:spPr>
        <p:txBody>
          <a:bodyPr>
            <a:noAutofit/>
          </a:bodyPr>
          <a:lstStyle/>
          <a:p>
            <a:pPr marL="0" indent="0">
              <a:buNone/>
            </a:pPr>
            <a:r>
              <a:rPr lang="en-GB" sz="2400" dirty="0"/>
              <a:t>4.1 Which student takes the lemons (the sources) and extracts the juice? Which student creates a string of pearls?</a:t>
            </a:r>
          </a:p>
          <a:p>
            <a:pPr marL="0" indent="0">
              <a:buNone/>
            </a:pPr>
            <a:r>
              <a:rPr lang="en-GB" sz="2400" dirty="0"/>
              <a:t>4.2 Compare the thesis statements, </a:t>
            </a:r>
            <a:r>
              <a:rPr lang="en-GB" sz="2400" i="1" dirty="0"/>
              <a:t>In this essay, I will…</a:t>
            </a:r>
          </a:p>
          <a:p>
            <a:r>
              <a:rPr lang="en-GB" sz="2400" dirty="0"/>
              <a:t>Which student moves the argument forward with a purpose for the definition which opens out the scope?</a:t>
            </a:r>
          </a:p>
          <a:p>
            <a:r>
              <a:rPr lang="en-GB" sz="2400" dirty="0"/>
              <a:t>Which student presents a conclusion that closes off the scope of the essay?</a:t>
            </a:r>
          </a:p>
        </p:txBody>
      </p:sp>
      <p:pic>
        <p:nvPicPr>
          <p:cNvPr id="3" name="Picture 2">
            <a:extLst>
              <a:ext uri="{FF2B5EF4-FFF2-40B4-BE49-F238E27FC236}">
                <a16:creationId xmlns:a16="http://schemas.microsoft.com/office/drawing/2014/main" id="{97D73A1C-13DA-4751-8904-E223DCB0034E}"/>
              </a:ext>
            </a:extLst>
          </p:cNvPr>
          <p:cNvPicPr>
            <a:picLocks noChangeAspect="1"/>
          </p:cNvPicPr>
          <p:nvPr/>
        </p:nvPicPr>
        <p:blipFill>
          <a:blip r:embed="rId5"/>
          <a:stretch>
            <a:fillRect/>
          </a:stretch>
        </p:blipFill>
        <p:spPr>
          <a:xfrm>
            <a:off x="27893" y="5893176"/>
            <a:ext cx="9116107" cy="768211"/>
          </a:xfrm>
          <a:prstGeom prst="rect">
            <a:avLst/>
          </a:prstGeom>
        </p:spPr>
      </p:pic>
      <p:pic>
        <p:nvPicPr>
          <p:cNvPr id="4" name="Picture 3">
            <a:extLst>
              <a:ext uri="{FF2B5EF4-FFF2-40B4-BE49-F238E27FC236}">
                <a16:creationId xmlns:a16="http://schemas.microsoft.com/office/drawing/2014/main" id="{77CCA1B5-3F94-4BE3-B23F-891F6430D6C7}"/>
              </a:ext>
            </a:extLst>
          </p:cNvPr>
          <p:cNvPicPr>
            <a:picLocks noChangeAspect="1"/>
          </p:cNvPicPr>
          <p:nvPr/>
        </p:nvPicPr>
        <p:blipFill>
          <a:blip r:embed="rId6"/>
          <a:stretch>
            <a:fillRect/>
          </a:stretch>
        </p:blipFill>
        <p:spPr>
          <a:xfrm>
            <a:off x="27893" y="4950297"/>
            <a:ext cx="9116107" cy="827961"/>
          </a:xfrm>
          <a:prstGeom prst="rect">
            <a:avLst/>
          </a:prstGeom>
        </p:spPr>
      </p:pic>
      <p:pic>
        <p:nvPicPr>
          <p:cNvPr id="2" name="Audio 1">
            <a:hlinkClick r:id="" action="ppaction://media"/>
            <a:extLst>
              <a:ext uri="{FF2B5EF4-FFF2-40B4-BE49-F238E27FC236}">
                <a16:creationId xmlns:a16="http://schemas.microsoft.com/office/drawing/2014/main" id="{5952FE6A-5F7B-4B52-83A5-38E1035124F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27961648"/>
      </p:ext>
    </p:extLst>
  </p:cSld>
  <p:clrMapOvr>
    <a:masterClrMapping/>
  </p:clrMapOvr>
  <mc:AlternateContent xmlns:mc="http://schemas.openxmlformats.org/markup-compatibility/2006" xmlns:p14="http://schemas.microsoft.com/office/powerpoint/2010/main">
    <mc:Choice Requires="p14">
      <p:transition spd="slow" p14:dur="2000" advTm="30863"/>
    </mc:Choice>
    <mc:Fallback xmlns="">
      <p:transition spd="slow" advTm="30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08720" y="1268760"/>
            <a:ext cx="8280920" cy="998984"/>
          </a:xfrm>
        </p:spPr>
        <p:txBody>
          <a:bodyPr>
            <a:normAutofit/>
          </a:bodyPr>
          <a:lstStyle/>
          <a:p>
            <a:r>
              <a:rPr lang="en-US" sz="3200" dirty="0"/>
              <a:t>Evaluating student writing – a case study</a:t>
            </a:r>
            <a:endParaRPr lang="en-GB" sz="3200" dirty="0"/>
          </a:p>
        </p:txBody>
      </p:sp>
      <p:sp>
        <p:nvSpPr>
          <p:cNvPr id="10" name="Content Placeholder 9"/>
          <p:cNvSpPr>
            <a:spLocks noGrp="1"/>
          </p:cNvSpPr>
          <p:nvPr>
            <p:ph idx="1"/>
          </p:nvPr>
        </p:nvSpPr>
        <p:spPr>
          <a:xfrm>
            <a:off x="508720" y="2420887"/>
            <a:ext cx="8280920" cy="4176465"/>
          </a:xfrm>
        </p:spPr>
        <p:txBody>
          <a:bodyPr>
            <a:noAutofit/>
          </a:bodyPr>
          <a:lstStyle/>
          <a:p>
            <a:pPr marL="0" indent="0">
              <a:buNone/>
            </a:pPr>
            <a:r>
              <a:rPr lang="en-GB" sz="2400" dirty="0"/>
              <a:t>4.3 a Which student takes a nuanced stance and defends it and which student takes a stance and repeats it?</a:t>
            </a:r>
          </a:p>
          <a:p>
            <a:pPr marL="0" indent="0">
              <a:buNone/>
            </a:pPr>
            <a:r>
              <a:rPr lang="en-GB" sz="2400" dirty="0"/>
              <a:t>4.3 b Which student has a framework that relates to the assignment (evaluates) and which student traces development from the source ideas?</a:t>
            </a:r>
          </a:p>
          <a:p>
            <a:pPr marL="0" indent="0">
              <a:buNone/>
            </a:pPr>
            <a:r>
              <a:rPr lang="en-GB" sz="2400" dirty="0"/>
              <a:t>4.3 c Which student interprets ideas from sources, e.g. what they imply, and includes her own background knowledge?</a:t>
            </a:r>
          </a:p>
          <a:p>
            <a:pPr marL="0" indent="0">
              <a:buNone/>
            </a:pPr>
            <a:r>
              <a:rPr lang="en-GB" sz="2400" dirty="0"/>
              <a:t>4.3 d &amp; e Which student inserts her own examples and her own conclusions? </a:t>
            </a:r>
          </a:p>
          <a:p>
            <a:pPr marL="0" indent="0">
              <a:buNone/>
            </a:pPr>
            <a:r>
              <a:rPr lang="en-GB" sz="2400" dirty="0"/>
              <a:t>4.3 Which student does not focus on the essay title?</a:t>
            </a:r>
          </a:p>
        </p:txBody>
      </p:sp>
      <p:pic>
        <p:nvPicPr>
          <p:cNvPr id="2" name="Audio 1">
            <a:hlinkClick r:id="" action="ppaction://media"/>
            <a:extLst>
              <a:ext uri="{FF2B5EF4-FFF2-40B4-BE49-F238E27FC236}">
                <a16:creationId xmlns:a16="http://schemas.microsoft.com/office/drawing/2014/main" id="{22FDF683-BA71-4C8F-B9C2-DB3C03965C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697088845"/>
      </p:ext>
    </p:extLst>
  </p:cSld>
  <p:clrMapOvr>
    <a:masterClrMapping/>
  </p:clrMapOvr>
  <mc:AlternateContent xmlns:mc="http://schemas.openxmlformats.org/markup-compatibility/2006" xmlns:p14="http://schemas.microsoft.com/office/powerpoint/2010/main">
    <mc:Choice Requires="p14">
      <p:transition spd="slow" p14:dur="2000" advTm="50623"/>
    </mc:Choice>
    <mc:Fallback xmlns="">
      <p:transition spd="slow" advTm="50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71882"/>
            <a:ext cx="8075240" cy="998984"/>
          </a:xfrm>
        </p:spPr>
        <p:txBody>
          <a:bodyPr>
            <a:normAutofit fontScale="90000"/>
          </a:bodyPr>
          <a:lstStyle/>
          <a:p>
            <a:r>
              <a:rPr lang="en-US" sz="3200" dirty="0"/>
              <a:t>How close to plagiarism is student B’s text?</a:t>
            </a:r>
            <a:endParaRPr lang="en-GB" sz="3200" dirty="0"/>
          </a:p>
        </p:txBody>
      </p:sp>
      <p:sp>
        <p:nvSpPr>
          <p:cNvPr id="10" name="Content Placeholder 9"/>
          <p:cNvSpPr>
            <a:spLocks noGrp="1"/>
          </p:cNvSpPr>
          <p:nvPr>
            <p:ph idx="1"/>
          </p:nvPr>
        </p:nvSpPr>
        <p:spPr>
          <a:xfrm>
            <a:off x="395536" y="1983482"/>
            <a:ext cx="8291264" cy="1615358"/>
          </a:xfrm>
        </p:spPr>
        <p:txBody>
          <a:bodyPr>
            <a:noAutofit/>
          </a:bodyPr>
          <a:lstStyle/>
          <a:p>
            <a:r>
              <a:rPr lang="en-GB" sz="2400" dirty="0"/>
              <a:t>Compare the extracts from </a:t>
            </a:r>
            <a:r>
              <a:rPr lang="en-GB" sz="2400" dirty="0" err="1"/>
              <a:t>Awofeso</a:t>
            </a:r>
            <a:r>
              <a:rPr lang="en-GB" sz="2400" dirty="0"/>
              <a:t> (2005) &amp; </a:t>
            </a:r>
            <a:r>
              <a:rPr lang="en-GB" sz="2400" dirty="0" err="1"/>
              <a:t>Yach</a:t>
            </a:r>
            <a:r>
              <a:rPr lang="en-GB" sz="2400" dirty="0"/>
              <a:t> (1998) with Student B’s conclusion below.</a:t>
            </a:r>
          </a:p>
          <a:p>
            <a:r>
              <a:rPr lang="en-GB" sz="2400" dirty="0"/>
              <a:t>How close does student B come to plagiarism?</a:t>
            </a:r>
          </a:p>
          <a:p>
            <a:r>
              <a:rPr lang="en-GB" sz="2400" dirty="0"/>
              <a:t>What should she have done to avoid this?</a:t>
            </a:r>
          </a:p>
        </p:txBody>
      </p:sp>
      <p:pic>
        <p:nvPicPr>
          <p:cNvPr id="2" name="Picture 1">
            <a:extLst>
              <a:ext uri="{FF2B5EF4-FFF2-40B4-BE49-F238E27FC236}">
                <a16:creationId xmlns:a16="http://schemas.microsoft.com/office/drawing/2014/main" id="{87B7C308-C8D0-455B-B053-0DB567108B18}"/>
              </a:ext>
            </a:extLst>
          </p:cNvPr>
          <p:cNvPicPr>
            <a:picLocks noChangeAspect="1"/>
          </p:cNvPicPr>
          <p:nvPr/>
        </p:nvPicPr>
        <p:blipFill>
          <a:blip r:embed="rId5"/>
          <a:stretch>
            <a:fillRect/>
          </a:stretch>
        </p:blipFill>
        <p:spPr>
          <a:xfrm>
            <a:off x="71410" y="3677449"/>
            <a:ext cx="9001180" cy="792196"/>
          </a:xfrm>
          <a:prstGeom prst="rect">
            <a:avLst/>
          </a:prstGeom>
        </p:spPr>
      </p:pic>
      <p:pic>
        <p:nvPicPr>
          <p:cNvPr id="3" name="Picture 2">
            <a:extLst>
              <a:ext uri="{FF2B5EF4-FFF2-40B4-BE49-F238E27FC236}">
                <a16:creationId xmlns:a16="http://schemas.microsoft.com/office/drawing/2014/main" id="{4B9D3FF1-E096-4E56-8046-FA1542E7F74C}"/>
              </a:ext>
            </a:extLst>
          </p:cNvPr>
          <p:cNvPicPr>
            <a:picLocks noChangeAspect="1"/>
          </p:cNvPicPr>
          <p:nvPr/>
        </p:nvPicPr>
        <p:blipFill>
          <a:blip r:embed="rId6"/>
          <a:stretch>
            <a:fillRect/>
          </a:stretch>
        </p:blipFill>
        <p:spPr>
          <a:xfrm>
            <a:off x="40578" y="4548254"/>
            <a:ext cx="9001180" cy="715479"/>
          </a:xfrm>
          <a:prstGeom prst="rect">
            <a:avLst/>
          </a:prstGeom>
        </p:spPr>
      </p:pic>
      <p:pic>
        <p:nvPicPr>
          <p:cNvPr id="4" name="Picture 3">
            <a:extLst>
              <a:ext uri="{FF2B5EF4-FFF2-40B4-BE49-F238E27FC236}">
                <a16:creationId xmlns:a16="http://schemas.microsoft.com/office/drawing/2014/main" id="{368B6AE8-14BC-4994-83D8-283C4E357ACF}"/>
              </a:ext>
            </a:extLst>
          </p:cNvPr>
          <p:cNvPicPr>
            <a:picLocks noChangeAspect="1"/>
          </p:cNvPicPr>
          <p:nvPr/>
        </p:nvPicPr>
        <p:blipFill>
          <a:blip r:embed="rId7"/>
          <a:stretch>
            <a:fillRect/>
          </a:stretch>
        </p:blipFill>
        <p:spPr>
          <a:xfrm>
            <a:off x="5959" y="5495664"/>
            <a:ext cx="9138041" cy="1043859"/>
          </a:xfrm>
          <a:prstGeom prst="rect">
            <a:avLst/>
          </a:prstGeom>
        </p:spPr>
      </p:pic>
      <p:pic>
        <p:nvPicPr>
          <p:cNvPr id="5" name="Audio 4">
            <a:hlinkClick r:id="" action="ppaction://media"/>
            <a:extLst>
              <a:ext uri="{FF2B5EF4-FFF2-40B4-BE49-F238E27FC236}">
                <a16:creationId xmlns:a16="http://schemas.microsoft.com/office/drawing/2014/main" id="{1FCCF147-8192-4AE9-BBC5-72CA586D0F8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982583452"/>
      </p:ext>
    </p:extLst>
  </p:cSld>
  <p:clrMapOvr>
    <a:masterClrMapping/>
  </p:clrMapOvr>
  <mc:AlternateContent xmlns:mc="http://schemas.openxmlformats.org/markup-compatibility/2006" xmlns:p14="http://schemas.microsoft.com/office/powerpoint/2010/main">
    <mc:Choice Requires="p14">
      <p:transition spd="slow" p14:dur="2000" advTm="21959"/>
    </mc:Choice>
    <mc:Fallback xmlns="">
      <p:transition spd="slow" advTm="21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71882"/>
            <a:ext cx="8075240" cy="998984"/>
          </a:xfrm>
        </p:spPr>
        <p:txBody>
          <a:bodyPr>
            <a:normAutofit/>
          </a:bodyPr>
          <a:lstStyle/>
          <a:p>
            <a:r>
              <a:rPr lang="en-US" sz="3200" dirty="0"/>
              <a:t>Operationalizing a concept</a:t>
            </a:r>
            <a:endParaRPr lang="en-GB" sz="3200" dirty="0"/>
          </a:p>
        </p:txBody>
      </p:sp>
      <p:sp>
        <p:nvSpPr>
          <p:cNvPr id="10" name="Content Placeholder 9"/>
          <p:cNvSpPr>
            <a:spLocks noGrp="1"/>
          </p:cNvSpPr>
          <p:nvPr>
            <p:ph idx="1"/>
          </p:nvPr>
        </p:nvSpPr>
        <p:spPr>
          <a:xfrm>
            <a:off x="395536" y="1983481"/>
            <a:ext cx="8487816" cy="2015895"/>
          </a:xfrm>
        </p:spPr>
        <p:txBody>
          <a:bodyPr>
            <a:noAutofit/>
          </a:bodyPr>
          <a:lstStyle/>
          <a:p>
            <a:pPr marL="0" indent="0">
              <a:buNone/>
            </a:pPr>
            <a:r>
              <a:rPr lang="en-GB" sz="2400" dirty="0"/>
              <a:t>In her final paragraph, Student A says ‘…any definition of health has to be translated into variables that can be measured’. This process is known as operationalization.</a:t>
            </a:r>
          </a:p>
          <a:p>
            <a:pPr marL="0" indent="0">
              <a:buNone/>
            </a:pPr>
            <a:r>
              <a:rPr lang="en-GB" sz="2400" dirty="0"/>
              <a:t>Task 5: In the final paragraphs of the students’ texts, find two ways to operationalize the concept of health. Suggest others.</a:t>
            </a:r>
          </a:p>
          <a:p>
            <a:pPr marL="0" indent="0">
              <a:buNone/>
            </a:pPr>
            <a:endParaRPr lang="en-GB" sz="2400" dirty="0"/>
          </a:p>
        </p:txBody>
      </p:sp>
      <p:pic>
        <p:nvPicPr>
          <p:cNvPr id="5" name="Picture 4">
            <a:extLst>
              <a:ext uri="{FF2B5EF4-FFF2-40B4-BE49-F238E27FC236}">
                <a16:creationId xmlns:a16="http://schemas.microsoft.com/office/drawing/2014/main" id="{677F4C3E-C48F-41DF-90F1-80F376110D83}"/>
              </a:ext>
            </a:extLst>
          </p:cNvPr>
          <p:cNvPicPr>
            <a:picLocks noChangeAspect="1"/>
          </p:cNvPicPr>
          <p:nvPr/>
        </p:nvPicPr>
        <p:blipFill>
          <a:blip r:embed="rId5"/>
          <a:stretch>
            <a:fillRect/>
          </a:stretch>
        </p:blipFill>
        <p:spPr>
          <a:xfrm>
            <a:off x="260648" y="3999377"/>
            <a:ext cx="8622704" cy="2827293"/>
          </a:xfrm>
          <a:prstGeom prst="rect">
            <a:avLst/>
          </a:prstGeom>
        </p:spPr>
      </p:pic>
      <p:pic>
        <p:nvPicPr>
          <p:cNvPr id="2" name="Audio 1">
            <a:hlinkClick r:id="" action="ppaction://media"/>
            <a:extLst>
              <a:ext uri="{FF2B5EF4-FFF2-40B4-BE49-F238E27FC236}">
                <a16:creationId xmlns:a16="http://schemas.microsoft.com/office/drawing/2014/main" id="{685A0A0C-60F9-427E-A157-6509589174D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055013462"/>
      </p:ext>
    </p:extLst>
  </p:cSld>
  <p:clrMapOvr>
    <a:masterClrMapping/>
  </p:clrMapOvr>
  <mc:AlternateContent xmlns:mc="http://schemas.openxmlformats.org/markup-compatibility/2006" xmlns:p14="http://schemas.microsoft.com/office/powerpoint/2010/main">
    <mc:Choice Requires="p14">
      <p:transition spd="slow" p14:dur="2000" advTm="31582"/>
    </mc:Choice>
    <mc:Fallback xmlns="">
      <p:transition spd="slow" advTm="31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71882"/>
            <a:ext cx="8075240" cy="998984"/>
          </a:xfrm>
        </p:spPr>
        <p:txBody>
          <a:bodyPr>
            <a:normAutofit/>
          </a:bodyPr>
          <a:lstStyle/>
          <a:p>
            <a:r>
              <a:rPr lang="en-US" sz="3200" dirty="0"/>
              <a:t>Operationalizing a concept</a:t>
            </a:r>
            <a:endParaRPr lang="en-GB" sz="3200" dirty="0"/>
          </a:p>
        </p:txBody>
      </p:sp>
      <p:sp>
        <p:nvSpPr>
          <p:cNvPr id="10" name="Content Placeholder 9"/>
          <p:cNvSpPr>
            <a:spLocks noGrp="1"/>
          </p:cNvSpPr>
          <p:nvPr>
            <p:ph idx="1"/>
          </p:nvPr>
        </p:nvSpPr>
        <p:spPr>
          <a:xfrm>
            <a:off x="395536" y="1983481"/>
            <a:ext cx="8291264" cy="4397847"/>
          </a:xfrm>
        </p:spPr>
        <p:txBody>
          <a:bodyPr>
            <a:noAutofit/>
          </a:bodyPr>
          <a:lstStyle/>
          <a:p>
            <a:pPr marL="0" indent="0">
              <a:buNone/>
            </a:pPr>
            <a:r>
              <a:rPr lang="en-GB" sz="2400" dirty="0"/>
              <a:t>In week 3, you were introduced to the concept of student engagement. This definition is from Bryson &amp; Hand (2007).</a:t>
            </a:r>
          </a:p>
          <a:p>
            <a:pPr marL="400050" lvl="1" indent="0">
              <a:buNone/>
            </a:pPr>
            <a:r>
              <a:rPr lang="en-GB" sz="2400" dirty="0"/>
              <a:t>Student engagement is understood as the interaction a student has with their learning environment &amp; the […] degree of involvement on the part of students, teachers &amp; institutions which can support or hinder their learning.</a:t>
            </a:r>
          </a:p>
          <a:p>
            <a:pPr marL="0" indent="0">
              <a:buNone/>
            </a:pPr>
            <a:r>
              <a:rPr lang="en-GB" sz="2400" dirty="0"/>
              <a:t>The concept was operationalized as ‘observable behaviour showing interaction with the learning environment, the objects of learning and teacher/peers’.</a:t>
            </a:r>
          </a:p>
          <a:p>
            <a:pPr marL="0" indent="0">
              <a:buNone/>
            </a:pPr>
            <a:r>
              <a:rPr lang="en-GB" sz="2400" dirty="0"/>
              <a:t>Observable behaviour was analysed into a framework of specific components as on the next slide.</a:t>
            </a:r>
          </a:p>
          <a:p>
            <a:pPr marL="0" indent="0">
              <a:buNone/>
            </a:pPr>
            <a:endParaRPr lang="en-GB" sz="2400" dirty="0"/>
          </a:p>
          <a:p>
            <a:pPr marL="0" indent="0">
              <a:buNone/>
            </a:pPr>
            <a:endParaRPr lang="en-GB" sz="2400" dirty="0"/>
          </a:p>
          <a:p>
            <a:pPr marL="0" indent="0">
              <a:buNone/>
            </a:pPr>
            <a:endParaRPr lang="en-GB" sz="2400" dirty="0"/>
          </a:p>
        </p:txBody>
      </p:sp>
      <p:pic>
        <p:nvPicPr>
          <p:cNvPr id="2" name="Audio 1">
            <a:hlinkClick r:id="" action="ppaction://media"/>
            <a:extLst>
              <a:ext uri="{FF2B5EF4-FFF2-40B4-BE49-F238E27FC236}">
                <a16:creationId xmlns:a16="http://schemas.microsoft.com/office/drawing/2014/main" id="{BA7D60B2-7E35-4764-8759-0B7CC21E6D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183155578"/>
      </p:ext>
    </p:extLst>
  </p:cSld>
  <p:clrMapOvr>
    <a:masterClrMapping/>
  </p:clrMapOvr>
  <mc:AlternateContent xmlns:mc="http://schemas.openxmlformats.org/markup-compatibility/2006" xmlns:p14="http://schemas.microsoft.com/office/powerpoint/2010/main">
    <mc:Choice Requires="p14">
      <p:transition spd="slow" p14:dur="2000" advTm="46068"/>
    </mc:Choice>
    <mc:Fallback xmlns="">
      <p:transition spd="slow" advTm="46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Framework for engagement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8582997"/>
              </p:ext>
            </p:extLst>
          </p:nvPr>
        </p:nvGraphicFramePr>
        <p:xfrm>
          <a:off x="611188" y="2349500"/>
          <a:ext cx="8075612" cy="4145129"/>
        </p:xfrm>
        <a:graphic>
          <a:graphicData uri="http://schemas.openxmlformats.org/drawingml/2006/table">
            <a:tbl>
              <a:tblPr firstRow="1" bandRow="1">
                <a:tableStyleId>{5C22544A-7EE6-4342-B048-85BDC9FD1C3A}</a:tableStyleId>
              </a:tblPr>
              <a:tblGrid>
                <a:gridCol w="2520652">
                  <a:extLst>
                    <a:ext uri="{9D8B030D-6E8A-4147-A177-3AD203B41FA5}">
                      <a16:colId xmlns:a16="http://schemas.microsoft.com/office/drawing/2014/main" val="20000"/>
                    </a:ext>
                  </a:extLst>
                </a:gridCol>
                <a:gridCol w="5554960">
                  <a:extLst>
                    <a:ext uri="{9D8B030D-6E8A-4147-A177-3AD203B41FA5}">
                      <a16:colId xmlns:a16="http://schemas.microsoft.com/office/drawing/2014/main" val="20001"/>
                    </a:ext>
                  </a:extLst>
                </a:gridCol>
              </a:tblGrid>
              <a:tr h="345491">
                <a:tc>
                  <a:txBody>
                    <a:bodyPr/>
                    <a:lstStyle/>
                    <a:p>
                      <a:r>
                        <a:rPr lang="en-GB"/>
                        <a:t>Component of concept</a:t>
                      </a:r>
                    </a:p>
                  </a:txBody>
                  <a:tcPr/>
                </a:tc>
                <a:tc>
                  <a:txBody>
                    <a:bodyPr/>
                    <a:lstStyle/>
                    <a:p>
                      <a:r>
                        <a:rPr lang="en-GB"/>
                        <a:t>Observable behaviour – we can see this in a classroom</a:t>
                      </a:r>
                    </a:p>
                  </a:txBody>
                  <a:tcPr/>
                </a:tc>
                <a:extLst>
                  <a:ext uri="{0D108BD9-81ED-4DB2-BD59-A6C34878D82A}">
                    <a16:rowId xmlns:a16="http://schemas.microsoft.com/office/drawing/2014/main" val="10000"/>
                  </a:ext>
                </a:extLst>
              </a:tr>
              <a:tr h="633952">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Being active as instructed by teacher</a:t>
                      </a:r>
                    </a:p>
                  </a:txBody>
                  <a:tcPr marL="68580" marR="68580" marT="0" marB="0"/>
                </a:tc>
                <a:tc>
                  <a:txBody>
                    <a:bodyPr/>
                    <a:lstStyle/>
                    <a:p>
                      <a:pPr>
                        <a:lnSpc>
                          <a:spcPct val="115000"/>
                        </a:lnSpc>
                        <a:spcAft>
                          <a:spcPts val="0"/>
                        </a:spcAft>
                      </a:pPr>
                      <a:r>
                        <a:rPr lang="en-GB" sz="2000" dirty="0">
                          <a:solidFill>
                            <a:srgbClr val="00B05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Asking questions</a:t>
                      </a:r>
                    </a:p>
                  </a:txBody>
                  <a:tcPr marL="68580" marR="68580" marT="0" marB="0"/>
                </a:tc>
                <a:extLst>
                  <a:ext uri="{0D108BD9-81ED-4DB2-BD59-A6C34878D82A}">
                    <a16:rowId xmlns:a16="http://schemas.microsoft.com/office/drawing/2014/main" val="10001"/>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dirty="0">
                          <a:solidFill>
                            <a:srgbClr val="00B05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Working with other students</a:t>
                      </a:r>
                    </a:p>
                  </a:txBody>
                  <a:tcPr marL="68580" marR="68580" marT="0" marB="0"/>
                </a:tc>
                <a:extLst>
                  <a:ext uri="{0D108BD9-81ED-4DB2-BD59-A6C34878D82A}">
                    <a16:rowId xmlns:a16="http://schemas.microsoft.com/office/drawing/2014/main" val="10002"/>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Mental activities</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memorizing</a:t>
                      </a:r>
                    </a:p>
                  </a:txBody>
                  <a:tcPr marL="68580" marR="68580" marT="0" marB="0"/>
                </a:tc>
                <a:extLst>
                  <a:ext uri="{0D108BD9-81ED-4DB2-BD59-A6C34878D82A}">
                    <a16:rowId xmlns:a16="http://schemas.microsoft.com/office/drawing/2014/main" val="10003"/>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analysing</a:t>
                      </a:r>
                    </a:p>
                  </a:txBody>
                  <a:tcPr marL="68580" marR="68580" marT="0" marB="0"/>
                </a:tc>
                <a:extLst>
                  <a:ext uri="{0D108BD9-81ED-4DB2-BD59-A6C34878D82A}">
                    <a16:rowId xmlns:a16="http://schemas.microsoft.com/office/drawing/2014/main" val="10004"/>
                  </a:ext>
                </a:extLst>
              </a:tr>
              <a:tr h="633952">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Interaction as chosen by student</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Interacting with lecturers</a:t>
                      </a:r>
                    </a:p>
                  </a:txBody>
                  <a:tcPr marL="68580" marR="68580" marT="0" marB="0"/>
                </a:tc>
                <a:extLst>
                  <a:ext uri="{0D108BD9-81ED-4DB2-BD59-A6C34878D82A}">
                    <a16:rowId xmlns:a16="http://schemas.microsoft.com/office/drawing/2014/main" val="10005"/>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Interacting with other students</a:t>
                      </a:r>
                    </a:p>
                  </a:txBody>
                  <a:tcPr marL="68580" marR="68580" marT="0" marB="0"/>
                </a:tc>
                <a:extLst>
                  <a:ext uri="{0D108BD9-81ED-4DB2-BD59-A6C34878D82A}">
                    <a16:rowId xmlns:a16="http://schemas.microsoft.com/office/drawing/2014/main" val="10006"/>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Student identity</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Views on the purpose of education</a:t>
                      </a:r>
                    </a:p>
                  </a:txBody>
                  <a:tcPr marL="68580" marR="68580" marT="0" marB="0"/>
                </a:tc>
                <a:extLst>
                  <a:ext uri="{0D108BD9-81ED-4DB2-BD59-A6C34878D82A}">
                    <a16:rowId xmlns:a16="http://schemas.microsoft.com/office/drawing/2014/main" val="10007"/>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Active member of wider society beyond university</a:t>
                      </a:r>
                    </a:p>
                  </a:txBody>
                  <a:tcPr marL="68580" marR="68580" marT="0" marB="0"/>
                </a:tc>
                <a:extLst>
                  <a:ext uri="{0D108BD9-81ED-4DB2-BD59-A6C34878D82A}">
                    <a16:rowId xmlns:a16="http://schemas.microsoft.com/office/drawing/2014/main" val="10008"/>
                  </a:ext>
                </a:extLst>
              </a:tr>
              <a:tr h="345491">
                <a:tc>
                  <a:txBody>
                    <a:bodyPr/>
                    <a:lstStyle/>
                    <a:p>
                      <a:pPr>
                        <a:lnSpc>
                          <a:spcPct val="115000"/>
                        </a:lnSpc>
                        <a:spcAft>
                          <a:spcPts val="0"/>
                        </a:spcAft>
                      </a:pPr>
                      <a:r>
                        <a:rPr lang="en-GB"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a:lnSpc>
                          <a:spcPct val="115000"/>
                        </a:lnSpc>
                        <a:spcAft>
                          <a:spcPts val="0"/>
                        </a:spcAft>
                      </a:pPr>
                      <a:r>
                        <a:rPr lang="en-GB" sz="2000" dirty="0">
                          <a:solidFill>
                            <a:srgbClr val="00B05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Independent and autonomous, self-sufficient</a:t>
                      </a:r>
                    </a:p>
                  </a:txBody>
                  <a:tcPr marL="68580" marR="68580" marT="0" marB="0"/>
                </a:tc>
                <a:extLst>
                  <a:ext uri="{0D108BD9-81ED-4DB2-BD59-A6C34878D82A}">
                    <a16:rowId xmlns:a16="http://schemas.microsoft.com/office/drawing/2014/main" val="10009"/>
                  </a:ext>
                </a:extLst>
              </a:tr>
            </a:tbl>
          </a:graphicData>
        </a:graphic>
      </p:graphicFrame>
      <p:pic>
        <p:nvPicPr>
          <p:cNvPr id="3" name="Audio 2">
            <a:hlinkClick r:id="" action="ppaction://media"/>
            <a:extLst>
              <a:ext uri="{FF2B5EF4-FFF2-40B4-BE49-F238E27FC236}">
                <a16:creationId xmlns:a16="http://schemas.microsoft.com/office/drawing/2014/main" id="{9E2C3880-6224-49E1-A505-36B84E95A2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014748793"/>
      </p:ext>
    </p:extLst>
  </p:cSld>
  <p:clrMapOvr>
    <a:masterClrMapping/>
  </p:clrMapOvr>
  <mc:AlternateContent xmlns:mc="http://schemas.openxmlformats.org/markup-compatibility/2006" xmlns:p14="http://schemas.microsoft.com/office/powerpoint/2010/main">
    <mc:Choice Requires="p14">
      <p:transition spd="slow" p14:dur="2000" advTm="45780"/>
    </mc:Choice>
    <mc:Fallback xmlns="">
      <p:transition spd="slow" advTm="45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871882"/>
            <a:ext cx="8075240" cy="998984"/>
          </a:xfrm>
        </p:spPr>
        <p:txBody>
          <a:bodyPr>
            <a:normAutofit/>
          </a:bodyPr>
          <a:lstStyle/>
          <a:p>
            <a:r>
              <a:rPr lang="en-US" sz="3200" dirty="0"/>
              <a:t>Operationalizing your concept </a:t>
            </a:r>
            <a:endParaRPr lang="en-GB" sz="3200" dirty="0"/>
          </a:p>
        </p:txBody>
      </p:sp>
      <p:sp>
        <p:nvSpPr>
          <p:cNvPr id="10" name="Content Placeholder 9"/>
          <p:cNvSpPr>
            <a:spLocks noGrp="1"/>
          </p:cNvSpPr>
          <p:nvPr>
            <p:ph idx="1"/>
          </p:nvPr>
        </p:nvSpPr>
        <p:spPr>
          <a:xfrm>
            <a:off x="611560" y="1955431"/>
            <a:ext cx="8075240" cy="4641921"/>
          </a:xfrm>
        </p:spPr>
        <p:txBody>
          <a:bodyPr vert="horz" lIns="91440" tIns="45720" rIns="91440" bIns="45720" rtlCol="0" anchor="t">
            <a:noAutofit/>
          </a:bodyPr>
          <a:lstStyle/>
          <a:p>
            <a:r>
              <a:rPr lang="en-GB" sz="2400" dirty="0"/>
              <a:t>Think about the concept you have chosen to explore in your annotated bibliography.</a:t>
            </a:r>
          </a:p>
          <a:p>
            <a:r>
              <a:rPr lang="en-GB" sz="2400" dirty="0"/>
              <a:t>Can you suggest some components that form part of the overall concept?</a:t>
            </a:r>
          </a:p>
          <a:p>
            <a:r>
              <a:rPr lang="en-GB" sz="2400" dirty="0"/>
              <a:t>Can you specify a measurement or some observable behaviour that would enable you to operationalize the concept for research purposes, i.e. so that you could gather data?</a:t>
            </a:r>
          </a:p>
          <a:p>
            <a:r>
              <a:rPr lang="en-GB" sz="2400" dirty="0"/>
              <a:t>Check in the methodology sections of the articles you have chosen to include in your bibliography.</a:t>
            </a:r>
          </a:p>
          <a:p>
            <a:r>
              <a:rPr lang="en-GB" sz="2400" dirty="0"/>
              <a:t>How have the researchers operationalized the concept?</a:t>
            </a:r>
          </a:p>
        </p:txBody>
      </p:sp>
      <p:pic>
        <p:nvPicPr>
          <p:cNvPr id="2" name="Audio 1">
            <a:hlinkClick r:id="" action="ppaction://media"/>
            <a:extLst>
              <a:ext uri="{FF2B5EF4-FFF2-40B4-BE49-F238E27FC236}">
                <a16:creationId xmlns:a16="http://schemas.microsoft.com/office/drawing/2014/main" id="{9AD8B294-B2FC-4D7E-8545-936C6E6B6C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682047605"/>
      </p:ext>
    </p:extLst>
  </p:cSld>
  <p:clrMapOvr>
    <a:masterClrMapping/>
  </p:clrMapOvr>
  <mc:AlternateContent xmlns:mc="http://schemas.openxmlformats.org/markup-compatibility/2006" xmlns:p14="http://schemas.microsoft.com/office/powerpoint/2010/main">
    <mc:Choice Requires="p14">
      <p:transition spd="slow" p14:dur="2000" advTm="36715"/>
    </mc:Choice>
    <mc:Fallback xmlns="">
      <p:transition spd="slow" advTm="36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3200" dirty="0">
                <a:latin typeface="Arial"/>
                <a:cs typeface="Arial"/>
              </a:rPr>
              <a:t>Investigating key language for reporting</a:t>
            </a:r>
            <a:endParaRPr lang="en-GB" sz="3200" dirty="0"/>
          </a:p>
        </p:txBody>
      </p:sp>
      <p:sp>
        <p:nvSpPr>
          <p:cNvPr id="10" name="Content Placeholder 9"/>
          <p:cNvSpPr>
            <a:spLocks noGrp="1"/>
          </p:cNvSpPr>
          <p:nvPr>
            <p:ph idx="1"/>
          </p:nvPr>
        </p:nvSpPr>
        <p:spPr>
          <a:xfrm>
            <a:off x="611560" y="2348880"/>
            <a:ext cx="8075240" cy="4248472"/>
          </a:xfrm>
        </p:spPr>
        <p:txBody>
          <a:bodyPr>
            <a:noAutofit/>
          </a:bodyPr>
          <a:lstStyle/>
          <a:p>
            <a:r>
              <a:rPr lang="en-GB" sz="2400" dirty="0"/>
              <a:t>In Unit 2, Section 4 pp 41 – 49, you looked at how published academic writers report ideas from sources using a confident writer’s voice:</a:t>
            </a:r>
          </a:p>
          <a:p>
            <a:pPr lvl="1"/>
            <a:r>
              <a:rPr lang="en-GB" sz="2400" dirty="0"/>
              <a:t>writers link claims into a logical research narrative</a:t>
            </a:r>
          </a:p>
          <a:p>
            <a:pPr lvl="1"/>
            <a:r>
              <a:rPr lang="en-GB" sz="2400" dirty="0"/>
              <a:t>the sources support this story; they don’t control it</a:t>
            </a:r>
          </a:p>
          <a:p>
            <a:pPr lvl="1"/>
            <a:r>
              <a:rPr lang="en-GB" sz="2400" dirty="0"/>
              <a:t>writers choose to give more space to ideas from sources that support their own viewpoint</a:t>
            </a:r>
          </a:p>
          <a:p>
            <a:pPr lvl="1"/>
            <a:r>
              <a:rPr lang="en-GB" sz="2400" dirty="0"/>
              <a:t>writers choose reporting verbs and adjectives to show their stance in relation to the sources.</a:t>
            </a:r>
          </a:p>
          <a:p>
            <a:r>
              <a:rPr lang="en-GB" sz="2400" dirty="0"/>
              <a:t>Look at Student A’s text and find examples of her voice.</a:t>
            </a:r>
          </a:p>
        </p:txBody>
      </p:sp>
      <p:pic>
        <p:nvPicPr>
          <p:cNvPr id="2" name="Audio 1">
            <a:hlinkClick r:id="" action="ppaction://media"/>
            <a:extLst>
              <a:ext uri="{FF2B5EF4-FFF2-40B4-BE49-F238E27FC236}">
                <a16:creationId xmlns:a16="http://schemas.microsoft.com/office/drawing/2014/main" id="{08D9DBD9-B4E5-4EDA-A018-9A90220EB8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568014215"/>
      </p:ext>
    </p:extLst>
  </p:cSld>
  <p:clrMapOvr>
    <a:masterClrMapping/>
  </p:clrMapOvr>
  <mc:AlternateContent xmlns:mc="http://schemas.openxmlformats.org/markup-compatibility/2006" xmlns:p14="http://schemas.microsoft.com/office/powerpoint/2010/main">
    <mc:Choice Requires="p14">
      <p:transition spd="slow" p14:dur="2000" advTm="39049"/>
    </mc:Choice>
    <mc:Fallback xmlns="">
      <p:transition spd="slow" advTm="39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1491-1BFB-4CE9-B95F-0C853221D08B}"/>
              </a:ext>
            </a:extLst>
          </p:cNvPr>
          <p:cNvSpPr>
            <a:spLocks noGrp="1"/>
          </p:cNvSpPr>
          <p:nvPr>
            <p:ph type="title"/>
          </p:nvPr>
        </p:nvSpPr>
        <p:spPr>
          <a:xfrm>
            <a:off x="611560" y="985292"/>
            <a:ext cx="8075240" cy="998984"/>
          </a:xfrm>
        </p:spPr>
        <p:txBody>
          <a:bodyPr/>
          <a:lstStyle/>
          <a:p>
            <a:r>
              <a:rPr lang="en-GB" dirty="0"/>
              <a:t>Examples of writer’s voice</a:t>
            </a:r>
          </a:p>
        </p:txBody>
      </p:sp>
      <p:pic>
        <p:nvPicPr>
          <p:cNvPr id="4" name="Picture 3">
            <a:extLst>
              <a:ext uri="{FF2B5EF4-FFF2-40B4-BE49-F238E27FC236}">
                <a16:creationId xmlns:a16="http://schemas.microsoft.com/office/drawing/2014/main" id="{35CAADA4-07B2-4C2A-9695-E547850F10DC}"/>
              </a:ext>
            </a:extLst>
          </p:cNvPr>
          <p:cNvPicPr>
            <a:picLocks noChangeAspect="1"/>
          </p:cNvPicPr>
          <p:nvPr/>
        </p:nvPicPr>
        <p:blipFill>
          <a:blip r:embed="rId4"/>
          <a:stretch>
            <a:fillRect/>
          </a:stretch>
        </p:blipFill>
        <p:spPr>
          <a:xfrm>
            <a:off x="198877" y="2983442"/>
            <a:ext cx="8746245" cy="3874558"/>
          </a:xfrm>
          <a:prstGeom prst="rect">
            <a:avLst/>
          </a:prstGeom>
        </p:spPr>
      </p:pic>
      <p:cxnSp>
        <p:nvCxnSpPr>
          <p:cNvPr id="6" name="Straight Connector 5">
            <a:extLst>
              <a:ext uri="{FF2B5EF4-FFF2-40B4-BE49-F238E27FC236}">
                <a16:creationId xmlns:a16="http://schemas.microsoft.com/office/drawing/2014/main" id="{46A1EAC1-4456-44C4-BBC9-2FCA85B26072}"/>
              </a:ext>
            </a:extLst>
          </p:cNvPr>
          <p:cNvCxnSpPr/>
          <p:nvPr/>
        </p:nvCxnSpPr>
        <p:spPr>
          <a:xfrm>
            <a:off x="2843808" y="3645024"/>
            <a:ext cx="43204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B828CF3-33E1-45F0-8E14-71837DC54E74}"/>
              </a:ext>
            </a:extLst>
          </p:cNvPr>
          <p:cNvCxnSpPr/>
          <p:nvPr/>
        </p:nvCxnSpPr>
        <p:spPr>
          <a:xfrm>
            <a:off x="8028384" y="3861048"/>
            <a:ext cx="50405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560469F-F977-45B7-9445-F8DBB2825506}"/>
              </a:ext>
            </a:extLst>
          </p:cNvPr>
          <p:cNvCxnSpPr/>
          <p:nvPr/>
        </p:nvCxnSpPr>
        <p:spPr>
          <a:xfrm>
            <a:off x="1907704" y="4077072"/>
            <a:ext cx="57606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FB5463C-E685-49B5-9F8A-A86ACC0DB5CD}"/>
              </a:ext>
            </a:extLst>
          </p:cNvPr>
          <p:cNvCxnSpPr/>
          <p:nvPr/>
        </p:nvCxnSpPr>
        <p:spPr>
          <a:xfrm>
            <a:off x="6588224" y="4077072"/>
            <a:ext cx="144016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3692F2-03F1-42EC-8DDE-061D443B2CD4}"/>
              </a:ext>
            </a:extLst>
          </p:cNvPr>
          <p:cNvCxnSpPr/>
          <p:nvPr/>
        </p:nvCxnSpPr>
        <p:spPr>
          <a:xfrm>
            <a:off x="8280412" y="4293096"/>
            <a:ext cx="40638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5E4E9F-0D6F-4741-80B0-6DA2B49450BC}"/>
              </a:ext>
            </a:extLst>
          </p:cNvPr>
          <p:cNvCxnSpPr/>
          <p:nvPr/>
        </p:nvCxnSpPr>
        <p:spPr>
          <a:xfrm>
            <a:off x="323528" y="4590257"/>
            <a:ext cx="115212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DD98C88-E15C-4B2D-80EE-F4C60425E98F}"/>
              </a:ext>
            </a:extLst>
          </p:cNvPr>
          <p:cNvCxnSpPr/>
          <p:nvPr/>
        </p:nvCxnSpPr>
        <p:spPr>
          <a:xfrm>
            <a:off x="323528" y="5859016"/>
            <a:ext cx="216024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8CC9D8-0B83-45F6-98BF-7F5FF580F479}"/>
              </a:ext>
            </a:extLst>
          </p:cNvPr>
          <p:cNvCxnSpPr/>
          <p:nvPr/>
        </p:nvCxnSpPr>
        <p:spPr>
          <a:xfrm>
            <a:off x="3059832" y="6093296"/>
            <a:ext cx="158417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4136F32-3F9A-49DA-8AB2-A1EB16D8950D}"/>
              </a:ext>
            </a:extLst>
          </p:cNvPr>
          <p:cNvCxnSpPr/>
          <p:nvPr/>
        </p:nvCxnSpPr>
        <p:spPr>
          <a:xfrm>
            <a:off x="2339752" y="6597352"/>
            <a:ext cx="122413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3A27B7-6711-46DC-9081-605A34F6F59C}"/>
              </a:ext>
            </a:extLst>
          </p:cNvPr>
          <p:cNvCxnSpPr/>
          <p:nvPr/>
        </p:nvCxnSpPr>
        <p:spPr>
          <a:xfrm>
            <a:off x="2483768" y="5589240"/>
            <a:ext cx="36004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AC770132-83F1-45A7-86F4-CF3C062CA8C7}"/>
              </a:ext>
            </a:extLst>
          </p:cNvPr>
          <p:cNvSpPr/>
          <p:nvPr/>
        </p:nvSpPr>
        <p:spPr>
          <a:xfrm>
            <a:off x="6588224" y="5373215"/>
            <a:ext cx="1440160" cy="24910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6A27560A-28B0-4463-A8FD-1AEAF016B283}"/>
              </a:ext>
            </a:extLst>
          </p:cNvPr>
          <p:cNvSpPr/>
          <p:nvPr/>
        </p:nvSpPr>
        <p:spPr>
          <a:xfrm>
            <a:off x="5076056" y="5859016"/>
            <a:ext cx="1368152" cy="23427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0A87F226-D15E-4434-AB0D-7E679926FC59}"/>
              </a:ext>
            </a:extLst>
          </p:cNvPr>
          <p:cNvSpPr txBox="1"/>
          <p:nvPr/>
        </p:nvSpPr>
        <p:spPr>
          <a:xfrm>
            <a:off x="534380" y="2223030"/>
            <a:ext cx="8219256" cy="461665"/>
          </a:xfrm>
          <a:prstGeom prst="rect">
            <a:avLst/>
          </a:prstGeom>
          <a:noFill/>
        </p:spPr>
        <p:txBody>
          <a:bodyPr wrap="square" rtlCol="0">
            <a:spAutoFit/>
          </a:bodyPr>
          <a:lstStyle/>
          <a:p>
            <a:r>
              <a:rPr lang="en-GB" sz="2400" dirty="0"/>
              <a:t>Examples of persuasive language &amp; reporting verbs</a:t>
            </a:r>
          </a:p>
        </p:txBody>
      </p:sp>
      <p:cxnSp>
        <p:nvCxnSpPr>
          <p:cNvPr id="31" name="Straight Connector 30">
            <a:extLst>
              <a:ext uri="{FF2B5EF4-FFF2-40B4-BE49-F238E27FC236}">
                <a16:creationId xmlns:a16="http://schemas.microsoft.com/office/drawing/2014/main" id="{39CC52EE-5BB5-4079-BA8E-CF5382781DDE}"/>
              </a:ext>
            </a:extLst>
          </p:cNvPr>
          <p:cNvCxnSpPr>
            <a:cxnSpLocks/>
          </p:cNvCxnSpPr>
          <p:nvPr/>
        </p:nvCxnSpPr>
        <p:spPr>
          <a:xfrm flipV="1">
            <a:off x="2195736" y="2613879"/>
            <a:ext cx="2592288" cy="2303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FC867EA0-B396-4D62-B208-9EF255EEA3E6}"/>
              </a:ext>
            </a:extLst>
          </p:cNvPr>
          <p:cNvSpPr/>
          <p:nvPr/>
        </p:nvSpPr>
        <p:spPr>
          <a:xfrm>
            <a:off x="5004048" y="2337546"/>
            <a:ext cx="1944216" cy="30831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Audio 2">
            <a:hlinkClick r:id="" action="ppaction://media"/>
            <a:extLst>
              <a:ext uri="{FF2B5EF4-FFF2-40B4-BE49-F238E27FC236}">
                <a16:creationId xmlns:a16="http://schemas.microsoft.com/office/drawing/2014/main" id="{E98A5C77-CE06-42CF-919A-5ED19FCE69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920896211"/>
      </p:ext>
    </p:extLst>
  </p:cSld>
  <p:clrMapOvr>
    <a:masterClrMapping/>
  </p:clrMapOvr>
  <mc:AlternateContent xmlns:mc="http://schemas.openxmlformats.org/markup-compatibility/2006" xmlns:p14="http://schemas.microsoft.com/office/powerpoint/2010/main">
    <mc:Choice Requires="p14">
      <p:transition spd="slow" p14:dur="2000" advTm="30330"/>
    </mc:Choice>
    <mc:Fallback xmlns="">
      <p:transition spd="slow" advTm="30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9301-2744-4BEB-92D0-1C4FF0C08F55}"/>
              </a:ext>
            </a:extLst>
          </p:cNvPr>
          <p:cNvSpPr>
            <a:spLocks noGrp="1"/>
          </p:cNvSpPr>
          <p:nvPr>
            <p:ph type="title"/>
          </p:nvPr>
        </p:nvSpPr>
        <p:spPr/>
        <p:txBody>
          <a:bodyPr>
            <a:normAutofit/>
          </a:bodyPr>
          <a:lstStyle/>
          <a:p>
            <a:r>
              <a:rPr lang="en-GB" dirty="0">
                <a:solidFill>
                  <a:schemeClr val="bg1"/>
                </a:solidFill>
              </a:rPr>
              <a:t>Preparing for Collaborate</a:t>
            </a:r>
          </a:p>
        </p:txBody>
      </p:sp>
      <p:sp>
        <p:nvSpPr>
          <p:cNvPr id="3" name="Content Placeholder 2">
            <a:extLst>
              <a:ext uri="{FF2B5EF4-FFF2-40B4-BE49-F238E27FC236}">
                <a16:creationId xmlns:a16="http://schemas.microsoft.com/office/drawing/2014/main" id="{D0809307-AB5B-4395-9A2C-B1DB01D7B7D0}"/>
              </a:ext>
            </a:extLst>
          </p:cNvPr>
          <p:cNvSpPr>
            <a:spLocks noGrp="1"/>
          </p:cNvSpPr>
          <p:nvPr>
            <p:ph idx="1"/>
          </p:nvPr>
        </p:nvSpPr>
        <p:spPr>
          <a:xfrm>
            <a:off x="611560" y="2348880"/>
            <a:ext cx="8075240" cy="4248472"/>
          </a:xfrm>
        </p:spPr>
        <p:txBody>
          <a:bodyPr vert="horz" lIns="91440" tIns="45720" rIns="91440" bIns="45720" rtlCol="0" anchor="t">
            <a:normAutofit/>
          </a:bodyPr>
          <a:lstStyle/>
          <a:p>
            <a:r>
              <a:rPr lang="en-GB" sz="2400" dirty="0"/>
              <a:t>In your Collaborate session your teacher will assign you to a group to compare: </a:t>
            </a:r>
          </a:p>
          <a:p>
            <a:pPr lvl="1"/>
            <a:r>
              <a:rPr lang="en-GB" sz="2400" dirty="0"/>
              <a:t>the questions you wrote to guide critical reading</a:t>
            </a:r>
          </a:p>
          <a:p>
            <a:pPr lvl="1"/>
            <a:r>
              <a:rPr lang="en-GB" sz="2400" dirty="0"/>
              <a:t>the notes you made from the sources</a:t>
            </a:r>
          </a:p>
          <a:p>
            <a:pPr lvl="1"/>
            <a:r>
              <a:rPr lang="en-GB" sz="2400" dirty="0"/>
              <a:t>the outline plan you made to answer the question</a:t>
            </a:r>
          </a:p>
          <a:p>
            <a:pPr marL="800100" lvl="2" indent="0">
              <a:buNone/>
            </a:pPr>
            <a:r>
              <a:rPr lang="en-GB" i="1" dirty="0"/>
              <a:t>Critically evaluate definitions of health as a concept for health professionals </a:t>
            </a:r>
          </a:p>
          <a:p>
            <a:r>
              <a:rPr lang="en-GB" sz="2400" dirty="0"/>
              <a:t>You will then compare your plan with the effective student answer to assess similarities &amp; differences.</a:t>
            </a:r>
          </a:p>
        </p:txBody>
      </p:sp>
      <p:pic>
        <p:nvPicPr>
          <p:cNvPr id="4" name="Audio 3">
            <a:hlinkClick r:id="" action="ppaction://media"/>
            <a:extLst>
              <a:ext uri="{FF2B5EF4-FFF2-40B4-BE49-F238E27FC236}">
                <a16:creationId xmlns:a16="http://schemas.microsoft.com/office/drawing/2014/main" id="{45F2E7B8-7DA0-4BD5-AD22-0447CC56CD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557028532"/>
      </p:ext>
    </p:extLst>
  </p:cSld>
  <p:clrMapOvr>
    <a:masterClrMapping/>
  </p:clrMapOvr>
  <mc:AlternateContent xmlns:mc="http://schemas.openxmlformats.org/markup-compatibility/2006" xmlns:p14="http://schemas.microsoft.com/office/powerpoint/2010/main">
    <mc:Choice Requires="p14">
      <p:transition spd="slow" p14:dur="2000" advTm="27649"/>
    </mc:Choice>
    <mc:Fallback xmlns="">
      <p:transition spd="slow" advTm="276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9301-2744-4BEB-92D0-1C4FF0C08F55}"/>
              </a:ext>
            </a:extLst>
          </p:cNvPr>
          <p:cNvSpPr>
            <a:spLocks noGrp="1"/>
          </p:cNvSpPr>
          <p:nvPr>
            <p:ph type="title"/>
          </p:nvPr>
        </p:nvSpPr>
        <p:spPr/>
        <p:txBody>
          <a:bodyPr>
            <a:normAutofit/>
          </a:bodyPr>
          <a:lstStyle/>
          <a:p>
            <a:r>
              <a:rPr lang="en-GB" dirty="0">
                <a:solidFill>
                  <a:schemeClr val="bg1"/>
                </a:solidFill>
              </a:rPr>
              <a:t>Follow up activities</a:t>
            </a:r>
          </a:p>
        </p:txBody>
      </p:sp>
      <p:sp>
        <p:nvSpPr>
          <p:cNvPr id="3" name="Content Placeholder 2">
            <a:extLst>
              <a:ext uri="{FF2B5EF4-FFF2-40B4-BE49-F238E27FC236}">
                <a16:creationId xmlns:a16="http://schemas.microsoft.com/office/drawing/2014/main" id="{D0809307-AB5B-4395-9A2C-B1DB01D7B7D0}"/>
              </a:ext>
            </a:extLst>
          </p:cNvPr>
          <p:cNvSpPr>
            <a:spLocks noGrp="1"/>
          </p:cNvSpPr>
          <p:nvPr>
            <p:ph idx="1"/>
          </p:nvPr>
        </p:nvSpPr>
        <p:spPr>
          <a:xfrm>
            <a:off x="611560" y="2348880"/>
            <a:ext cx="8075240" cy="4248472"/>
          </a:xfrm>
        </p:spPr>
        <p:txBody>
          <a:bodyPr vert="horz" lIns="91440" tIns="45720" rIns="91440" bIns="45720" rtlCol="0" anchor="t">
            <a:normAutofit fontScale="92500"/>
          </a:bodyPr>
          <a:lstStyle/>
          <a:p>
            <a:r>
              <a:rPr lang="en-GB" dirty="0"/>
              <a:t>Review your annotated bibliography introduction. Have you used a confident writer’s voice:</a:t>
            </a:r>
          </a:p>
          <a:p>
            <a:pPr lvl="1"/>
            <a:r>
              <a:rPr lang="en-GB" dirty="0"/>
              <a:t>developing a logical argument for your purpose</a:t>
            </a:r>
          </a:p>
          <a:p>
            <a:pPr lvl="1"/>
            <a:r>
              <a:rPr lang="en-GB" dirty="0"/>
              <a:t>using sources to support this story not control it</a:t>
            </a:r>
          </a:p>
          <a:p>
            <a:pPr lvl="1"/>
            <a:r>
              <a:rPr lang="en-GB" dirty="0"/>
              <a:t>giving space to ideas relevant to your purpose</a:t>
            </a:r>
          </a:p>
          <a:p>
            <a:pPr lvl="1"/>
            <a:r>
              <a:rPr lang="en-GB" dirty="0"/>
              <a:t>choosing reporting verbs and adjectives to show your stance in relation to the sources.</a:t>
            </a:r>
          </a:p>
          <a:p>
            <a:endParaRPr lang="en-GB" dirty="0"/>
          </a:p>
        </p:txBody>
      </p:sp>
      <p:pic>
        <p:nvPicPr>
          <p:cNvPr id="4" name="Audio 3">
            <a:hlinkClick r:id="" action="ppaction://media"/>
            <a:extLst>
              <a:ext uri="{FF2B5EF4-FFF2-40B4-BE49-F238E27FC236}">
                <a16:creationId xmlns:a16="http://schemas.microsoft.com/office/drawing/2014/main" id="{8152E398-E6A4-4F0A-8632-FA4AFB9834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937550501"/>
      </p:ext>
    </p:extLst>
  </p:cSld>
  <p:clrMapOvr>
    <a:masterClrMapping/>
  </p:clrMapOvr>
  <mc:AlternateContent xmlns:mc="http://schemas.openxmlformats.org/markup-compatibility/2006" xmlns:p14="http://schemas.microsoft.com/office/powerpoint/2010/main">
    <mc:Choice Requires="p14">
      <p:transition spd="slow" p14:dur="2000" advTm="29488"/>
    </mc:Choice>
    <mc:Fallback xmlns="">
      <p:transition spd="slow" advTm="29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268760"/>
            <a:ext cx="8075240" cy="998984"/>
          </a:xfrm>
        </p:spPr>
        <p:txBody>
          <a:bodyPr/>
          <a:lstStyle/>
          <a:p>
            <a:r>
              <a:rPr lang="en-GB">
                <a:solidFill>
                  <a:schemeClr val="bg1"/>
                </a:solidFill>
              </a:rPr>
              <a:t>Any questions?</a:t>
            </a:r>
            <a:endParaRPr lang="en-GB" dirty="0">
              <a:solidFill>
                <a:schemeClr val="bg1"/>
              </a:solidFill>
            </a:endParaRPr>
          </a:p>
        </p:txBody>
      </p:sp>
      <p:pic>
        <p:nvPicPr>
          <p:cNvPr id="1026" name="Picture 2" descr="Question Mark, Question, Frequently Asked Questions">
            <a:extLst>
              <a:ext uri="{FF2B5EF4-FFF2-40B4-BE49-F238E27FC236}">
                <a16:creationId xmlns:a16="http://schemas.microsoft.com/office/drawing/2014/main" id="{119E8F86-D0C2-47B6-A9D5-BBC8E1947EFB}"/>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760662" y="2349500"/>
            <a:ext cx="3776663" cy="3776663"/>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a:extLst>
              <a:ext uri="{FF2B5EF4-FFF2-40B4-BE49-F238E27FC236}">
                <a16:creationId xmlns:a16="http://schemas.microsoft.com/office/drawing/2014/main" id="{35A14EC9-9624-4DE0-A8FE-C5CA09E557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38739166"/>
      </p:ext>
    </p:extLst>
  </p:cSld>
  <p:clrMapOvr>
    <a:masterClrMapping/>
  </p:clrMapOvr>
  <mc:AlternateContent xmlns:mc="http://schemas.openxmlformats.org/markup-compatibility/2006" xmlns:p14="http://schemas.microsoft.com/office/powerpoint/2010/main">
    <mc:Choice Requires="p14">
      <p:transition spd="slow" p14:dur="2000" advTm="4136"/>
    </mc:Choice>
    <mc:Fallback xmlns="">
      <p:transition spd="slow" advTm="4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GB"/>
          </a:p>
        </p:txBody>
      </p:sp>
      <p:sp>
        <p:nvSpPr>
          <p:cNvPr id="8" name="Content Placeholder 7"/>
          <p:cNvSpPr>
            <a:spLocks noGrp="1"/>
          </p:cNvSpPr>
          <p:nvPr>
            <p:ph idx="1"/>
          </p:nvPr>
        </p:nvSpPr>
        <p:spPr/>
        <p:txBody>
          <a:bodyPr/>
          <a:lstStyle/>
          <a:p>
            <a:endParaRPr lang="en-GB"/>
          </a:p>
        </p:txBody>
      </p:sp>
    </p:spTree>
    <p:extLst>
      <p:ext uri="{BB962C8B-B14F-4D97-AF65-F5344CB8AC3E}">
        <p14:creationId xmlns:p14="http://schemas.microsoft.com/office/powerpoint/2010/main" val="1085452413"/>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1_Office Theme">
  <a:themeElements>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Heriot-Watt">
      <a:dk1>
        <a:srgbClr val="5E6A71"/>
      </a:dk1>
      <a:lt1>
        <a:srgbClr val="FFFFFF"/>
      </a:lt1>
      <a:dk2>
        <a:srgbClr val="0098DB"/>
      </a:dk2>
      <a:lt2>
        <a:srgbClr val="00549F"/>
      </a:lt2>
      <a:accent1>
        <a:srgbClr val="0098D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Heriot-Watt">
      <a:dk1>
        <a:srgbClr val="5E6A71"/>
      </a:dk1>
      <a:lt1>
        <a:srgbClr val="FFFFFF"/>
      </a:lt1>
      <a:dk2>
        <a:srgbClr val="0098DB"/>
      </a:dk2>
      <a:lt2>
        <a:srgbClr val="00549F"/>
      </a:lt2>
      <a:accent1>
        <a:srgbClr val="0098D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Heriot-Watt">
      <a:dk1>
        <a:srgbClr val="5E6A71"/>
      </a:dk1>
      <a:lt1>
        <a:srgbClr val="FFFFFF"/>
      </a:lt1>
      <a:dk2>
        <a:srgbClr val="0098DB"/>
      </a:dk2>
      <a:lt2>
        <a:srgbClr val="00549F"/>
      </a:lt2>
      <a:accent1>
        <a:srgbClr val="0098DB"/>
      </a:accent1>
      <a:accent2>
        <a:srgbClr val="FFFFFF"/>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themeOverride>
</file>

<file path=ppt/theme/themeOverride2.xml><?xml version="1.0" encoding="utf-8"?>
<a:themeOverride xmlns:a="http://schemas.openxmlformats.org/drawingml/2006/main">
  <a:clrScheme name="Heriot-Watt">
    <a:dk1>
      <a:srgbClr val="5E6A71"/>
    </a:dk1>
    <a:lt1>
      <a:srgbClr val="FFFFFF"/>
    </a:lt1>
    <a:dk2>
      <a:srgbClr val="0098DB"/>
    </a:dk2>
    <a:lt2>
      <a:srgbClr val="00549F"/>
    </a:lt2>
    <a:accent1>
      <a:srgbClr val="0098DB"/>
    </a:accent1>
    <a:accent2>
      <a:srgbClr val="A5ACAF"/>
    </a:accent2>
    <a:accent3>
      <a:srgbClr val="5E6A71"/>
    </a:accent3>
    <a:accent4>
      <a:srgbClr val="00549F"/>
    </a:accent4>
    <a:accent5>
      <a:srgbClr val="72BCFF"/>
    </a:accent5>
    <a:accent6>
      <a:srgbClr val="BCC3C7"/>
    </a:accent6>
    <a:hlink>
      <a:srgbClr val="0098DB"/>
    </a:hlink>
    <a:folHlink>
      <a:srgbClr val="A5ACA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7842AE0354D644BA174D68CC33ADB4" ma:contentTypeVersion="10" ma:contentTypeDescription="Create a new document." ma:contentTypeScope="" ma:versionID="daf30666421e199813ca2a8432ec5177">
  <xsd:schema xmlns:xsd="http://www.w3.org/2001/XMLSchema" xmlns:xs="http://www.w3.org/2001/XMLSchema" xmlns:p="http://schemas.microsoft.com/office/2006/metadata/properties" xmlns:ns2="1888da1a-ad83-4ca5-b09a-c05fff9b1f2d" xmlns:ns3="ae10580e-bc6d-4c71-95ba-3a90dbfc4d5c" targetNamespace="http://schemas.microsoft.com/office/2006/metadata/properties" ma:root="true" ma:fieldsID="1efcbababd77a796a6b83612e95fcedb" ns2:_="" ns3:_="">
    <xsd:import namespace="1888da1a-ad83-4ca5-b09a-c05fff9b1f2d"/>
    <xsd:import namespace="ae10580e-bc6d-4c71-95ba-3a90dbfc4d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8da1a-ad83-4ca5-b09a-c05fff9b1f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10580e-bc6d-4c71-95ba-3a90dbfc4d5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ae10580e-bc6d-4c71-95ba-3a90dbfc4d5c">
      <UserInfo>
        <DisplayName/>
        <AccountId xsi:nil="true"/>
        <AccountType/>
      </UserInfo>
    </SharedWithUsers>
  </documentManagement>
</p:properties>
</file>

<file path=customXml/itemProps1.xml><?xml version="1.0" encoding="utf-8"?>
<ds:datastoreItem xmlns:ds="http://schemas.openxmlformats.org/officeDocument/2006/customXml" ds:itemID="{85295C7F-1AD2-4005-9454-EED4FBAF23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88da1a-ad83-4ca5-b09a-c05fff9b1f2d"/>
    <ds:schemaRef ds:uri="ae10580e-bc6d-4c71-95ba-3a90dbfc4d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C14F33-A9A2-48F1-A0A9-DB146E88F93D}">
  <ds:schemaRefs>
    <ds:schemaRef ds:uri="http://schemas.microsoft.com/sharepoint/v3/contenttype/forms"/>
  </ds:schemaRefs>
</ds:datastoreItem>
</file>

<file path=customXml/itemProps3.xml><?xml version="1.0" encoding="utf-8"?>
<ds:datastoreItem xmlns:ds="http://schemas.openxmlformats.org/officeDocument/2006/customXml" ds:itemID="{6F7ACEBA-99EE-4B9A-99FE-F9695B41FA99}">
  <ds:schemaRefs>
    <ds:schemaRef ds:uri="http://schemas.microsoft.com/office/2006/metadata/properties"/>
    <ds:schemaRef ds:uri="http://schemas.microsoft.com/office/infopath/2007/PartnerControls"/>
    <ds:schemaRef ds:uri="ae10580e-bc6d-4c71-95ba-3a90dbfc4d5c"/>
  </ds:schemaRefs>
</ds:datastoreItem>
</file>

<file path=docProps/app.xml><?xml version="1.0" encoding="utf-8"?>
<Properties xmlns="http://schemas.openxmlformats.org/officeDocument/2006/extended-properties" xmlns:vt="http://schemas.openxmlformats.org/officeDocument/2006/docPropsVTypes">
  <TotalTime>1956</TotalTime>
  <Words>3384</Words>
  <Application>Microsoft Office PowerPoint</Application>
  <PresentationFormat>On-screen Show (4:3)</PresentationFormat>
  <Paragraphs>255</Paragraphs>
  <Slides>29</Slides>
  <Notes>26</Notes>
  <HiddenSlides>0</HiddenSlides>
  <MMClips>28</MMClips>
  <ScaleCrop>false</ScaleCrop>
  <HeadingPairs>
    <vt:vector size="4" baseType="variant">
      <vt:variant>
        <vt:lpstr>Theme</vt:lpstr>
      </vt:variant>
      <vt:variant>
        <vt:i4>5</vt:i4>
      </vt:variant>
      <vt:variant>
        <vt:lpstr>Slide Titles</vt:lpstr>
      </vt:variant>
      <vt:variant>
        <vt:i4>29</vt:i4>
      </vt:variant>
    </vt:vector>
  </HeadingPairs>
  <TitlesOfParts>
    <vt:vector size="34" baseType="lpstr">
      <vt:lpstr>1_Office Theme</vt:lpstr>
      <vt:lpstr>2_Office Theme</vt:lpstr>
      <vt:lpstr>4_Office Theme</vt:lpstr>
      <vt:lpstr>3_Office Theme</vt:lpstr>
      <vt:lpstr>5_Office Theme</vt:lpstr>
      <vt:lpstr>Academic Literacy Week 5 Thursday Preparation</vt:lpstr>
      <vt:lpstr>Aims</vt:lpstr>
      <vt:lpstr>Link to Academic Literacy exam</vt:lpstr>
      <vt:lpstr>PowerPoint Presentation</vt:lpstr>
      <vt:lpstr>Activating writer’s voice</vt:lpstr>
      <vt:lpstr>Planning an assignment with writer’s voice</vt:lpstr>
      <vt:lpstr>Surveying sources</vt:lpstr>
      <vt:lpstr>Surveying sources</vt:lpstr>
      <vt:lpstr>Understanding the assignment title</vt:lpstr>
      <vt:lpstr>Understanding the assignment - answers</vt:lpstr>
      <vt:lpstr>Brainstorming a concept</vt:lpstr>
      <vt:lpstr>Brainstorming what you know</vt:lpstr>
      <vt:lpstr>Surveying the sources</vt:lpstr>
      <vt:lpstr>Selecting ideas from the sources</vt:lpstr>
      <vt:lpstr>Review your understanding of writer’s voice</vt:lpstr>
      <vt:lpstr>Evaluating student writing – a case study</vt:lpstr>
      <vt:lpstr>Evaluating student writing – a case study</vt:lpstr>
      <vt:lpstr>Evaluating student writing – a case study</vt:lpstr>
      <vt:lpstr>How close to plagiarism is student B’s text?</vt:lpstr>
      <vt:lpstr>Operationalizing a concept</vt:lpstr>
      <vt:lpstr>Operationalizing a concept</vt:lpstr>
      <vt:lpstr>Framework for engagement</vt:lpstr>
      <vt:lpstr>Operationalizing your concept </vt:lpstr>
      <vt:lpstr>Investigating key language for reporting</vt:lpstr>
      <vt:lpstr>Examples of writer’s voice</vt:lpstr>
      <vt:lpstr>Preparing for Collaborate</vt:lpstr>
      <vt:lpstr>Follow up activities</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McGeary</dc:creator>
  <cp:lastModifiedBy>Alexander, Olwyn F</cp:lastModifiedBy>
  <cp:revision>176</cp:revision>
  <dcterms:created xsi:type="dcterms:W3CDTF">2016-02-11T16:23:53Z</dcterms:created>
  <dcterms:modified xsi:type="dcterms:W3CDTF">2020-08-17T08:04:20Z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0x010100837842AE0354D644BA174D68CC33ADB4</vt:lpwstr>
  </property>
  <property fmtid="{D5CDD505-2E9C-101B-9397-08002B2CF9AE}" pid="3" name="xd_Signature">
    <vt:bool>false</vt:bool>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ies>
</file>