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theme/theme4.xml" ContentType="application/vnd.openxmlformats-officedocument.theme+xml"/>
  <Override PartName="/ppt/slideLayouts/slideLayout2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heme/themeOverride2.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heme/themeOverride3.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4"/>
    <p:sldMasterId id="2147483702" r:id="rId5"/>
    <p:sldMasterId id="2147483685" r:id="rId6"/>
    <p:sldMasterId id="2147483684" r:id="rId7"/>
    <p:sldMasterId id="2147483686" r:id="rId8"/>
  </p:sldMasterIdLst>
  <p:notesMasterIdLst>
    <p:notesMasterId r:id="rId33"/>
  </p:notesMasterIdLst>
  <p:sldIdLst>
    <p:sldId id="256" r:id="rId9"/>
    <p:sldId id="270" r:id="rId10"/>
    <p:sldId id="261" r:id="rId11"/>
    <p:sldId id="262" r:id="rId12"/>
    <p:sldId id="280" r:id="rId13"/>
    <p:sldId id="360" r:id="rId14"/>
    <p:sldId id="375" r:id="rId15"/>
    <p:sldId id="388" r:id="rId16"/>
    <p:sldId id="389" r:id="rId17"/>
    <p:sldId id="390" r:id="rId18"/>
    <p:sldId id="376" r:id="rId19"/>
    <p:sldId id="363" r:id="rId20"/>
    <p:sldId id="372" r:id="rId21"/>
    <p:sldId id="393" r:id="rId22"/>
    <p:sldId id="377" r:id="rId23"/>
    <p:sldId id="394" r:id="rId24"/>
    <p:sldId id="395" r:id="rId25"/>
    <p:sldId id="357" r:id="rId26"/>
    <p:sldId id="373" r:id="rId27"/>
    <p:sldId id="344" r:id="rId28"/>
    <p:sldId id="396" r:id="rId29"/>
    <p:sldId id="386" r:id="rId30"/>
    <p:sldId id="264" r:id="rId31"/>
    <p:sldId id="260" r:id="rId32"/>
  </p:sldIdLst>
  <p:sldSz cx="9144000" cy="6858000" type="screen4x3"/>
  <p:notesSz cx="6858000" cy="9429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8DB"/>
    <a:srgbClr val="5E6A71"/>
    <a:srgbClr val="00549F"/>
    <a:srgbClr val="A5ACA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3199" autoAdjust="0"/>
  </p:normalViewPr>
  <p:slideViewPr>
    <p:cSldViewPr>
      <p:cViewPr varScale="1">
        <p:scale>
          <a:sx n="52" d="100"/>
          <a:sy n="52" d="100"/>
        </p:scale>
        <p:origin x="1628" y="5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 Type="http://schemas.openxmlformats.org/officeDocument/2006/relationships/customXml" Target="../customXml/item3.xml"/><Relationship Id="rId21" Type="http://schemas.openxmlformats.org/officeDocument/2006/relationships/slide" Target="slides/slide13.xml"/><Relationship Id="rId34" Type="http://schemas.openxmlformats.org/officeDocument/2006/relationships/presProps" Target="presProps.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theme" Target="theme/theme1.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B3CAA2-DC11-4090-ABCC-3FF9145AE1F8}" type="datetimeFigureOut">
              <a:rPr lang="en-GB" smtClean="0"/>
              <a:t>17/08/2020</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C64192-33DD-463F-814B-316F71ABF3CC}" type="slidenum">
              <a:rPr lang="en-GB" smtClean="0"/>
              <a:t>‹#›</a:t>
            </a:fld>
            <a:endParaRPr lang="en-GB"/>
          </a:p>
        </p:txBody>
      </p:sp>
    </p:spTree>
    <p:extLst>
      <p:ext uri="{BB962C8B-B14F-4D97-AF65-F5344CB8AC3E}">
        <p14:creationId xmlns:p14="http://schemas.microsoft.com/office/powerpoint/2010/main" val="10640689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Academic writers argue about how to interpret theories and concepts, how to conduct research and how to solve problems. They present arguments in order to move the discussion forward – to add something new to the discussion. They never simply repeat the arguments of other writers. In this session you will see how to argue from sources, bringing in your own academic voice to redefine, </a:t>
            </a:r>
            <a:r>
              <a:rPr lang="en-GB" sz="1200" kern="1200" dirty="0" err="1">
                <a:solidFill>
                  <a:schemeClr val="tx1"/>
                </a:solidFill>
                <a:effectLst/>
                <a:latin typeface="+mn-lt"/>
                <a:ea typeface="+mn-ea"/>
                <a:cs typeface="+mn-cs"/>
              </a:rPr>
              <a:t>analyze</a:t>
            </a:r>
            <a:r>
              <a:rPr lang="en-GB" sz="1200" kern="1200" dirty="0">
                <a:solidFill>
                  <a:schemeClr val="tx1"/>
                </a:solidFill>
                <a:effectLst/>
                <a:latin typeface="+mn-lt"/>
                <a:ea typeface="+mn-ea"/>
                <a:cs typeface="+mn-cs"/>
              </a:rPr>
              <a:t>, critically compare and evaluate.</a:t>
            </a:r>
            <a:endParaRPr lang="en-GB" dirty="0"/>
          </a:p>
        </p:txBody>
      </p:sp>
      <p:sp>
        <p:nvSpPr>
          <p:cNvPr id="4" name="Slide Number Placeholder 3"/>
          <p:cNvSpPr>
            <a:spLocks noGrp="1"/>
          </p:cNvSpPr>
          <p:nvPr>
            <p:ph type="sldNum" sz="quarter" idx="5"/>
          </p:nvPr>
        </p:nvSpPr>
        <p:spPr/>
        <p:txBody>
          <a:bodyPr/>
          <a:lstStyle/>
          <a:p>
            <a:fld id="{B6C64192-33DD-463F-814B-316F71ABF3CC}" type="slidenum">
              <a:rPr lang="en-GB" smtClean="0"/>
              <a:t>1</a:t>
            </a:fld>
            <a:endParaRPr lang="en-GB"/>
          </a:p>
        </p:txBody>
      </p:sp>
    </p:spTree>
    <p:extLst>
      <p:ext uri="{BB962C8B-B14F-4D97-AF65-F5344CB8AC3E}">
        <p14:creationId xmlns:p14="http://schemas.microsoft.com/office/powerpoint/2010/main" val="42016866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80EEB4C-F384-40DD-A0C2-A9810762011C}" type="slidenum">
              <a:rPr lang="en-GB" smtClean="0"/>
              <a:t>2</a:t>
            </a:fld>
            <a:endParaRPr lang="en-GB"/>
          </a:p>
        </p:txBody>
      </p:sp>
    </p:spTree>
    <p:extLst>
      <p:ext uri="{BB962C8B-B14F-4D97-AF65-F5344CB8AC3E}">
        <p14:creationId xmlns:p14="http://schemas.microsoft.com/office/powerpoint/2010/main" val="40389447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At university knowledge is advanced by considering temporary and conditional viewpoints. Knowledge is said to be contingent, based on the best evidence currently available  but this could change as more research data are gathered. Academic researchers develop criteria for evaluating knowledge claims in published research. They take a stance in relation to these claims and defend it with evidence from their own research. These arguments are most often found in literature reviews and discussion sections of research articles. In this session you will work with an assignment task that requires argument in order to develop a framework for activating writer’s voice. You will see how to use sources to move an argument on.</a:t>
            </a:r>
          </a:p>
        </p:txBody>
      </p:sp>
      <p:sp>
        <p:nvSpPr>
          <p:cNvPr id="4" name="Slide Number Placeholder 3"/>
          <p:cNvSpPr>
            <a:spLocks noGrp="1"/>
          </p:cNvSpPr>
          <p:nvPr>
            <p:ph type="sldNum" sz="quarter" idx="5"/>
          </p:nvPr>
        </p:nvSpPr>
        <p:spPr/>
        <p:txBody>
          <a:bodyPr/>
          <a:lstStyle/>
          <a:p>
            <a:fld id="{B6C64192-33DD-463F-814B-316F71ABF3CC}" type="slidenum">
              <a:rPr lang="en-GB" smtClean="0"/>
              <a:t>3</a:t>
            </a:fld>
            <a:endParaRPr lang="en-GB"/>
          </a:p>
        </p:txBody>
      </p:sp>
    </p:spTree>
    <p:extLst>
      <p:ext uri="{BB962C8B-B14F-4D97-AF65-F5344CB8AC3E}">
        <p14:creationId xmlns:p14="http://schemas.microsoft.com/office/powerpoint/2010/main" val="41547021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At the end of your PSE Online programme, you will have an Academic Literacy exam.</a:t>
            </a:r>
          </a:p>
          <a:p>
            <a:r>
              <a:rPr lang="en-GB" dirty="0"/>
              <a:t>You will be guided to read two texts so that you can take notes to answer an essay question.</a:t>
            </a:r>
          </a:p>
          <a:p>
            <a:r>
              <a:rPr lang="en-GB" dirty="0"/>
              <a:t>The essay question will take the form ‘To what extent…?’</a:t>
            </a:r>
          </a:p>
          <a:p>
            <a:r>
              <a:rPr lang="en-GB" dirty="0"/>
              <a:t>The learning outcomes this week will help you to achieve good marks in this exam.</a:t>
            </a:r>
          </a:p>
          <a:p>
            <a:endParaRPr lang="en-GB" dirty="0"/>
          </a:p>
        </p:txBody>
      </p:sp>
      <p:sp>
        <p:nvSpPr>
          <p:cNvPr id="4" name="Slide Number Placeholder 3"/>
          <p:cNvSpPr>
            <a:spLocks noGrp="1"/>
          </p:cNvSpPr>
          <p:nvPr>
            <p:ph type="sldNum" sz="quarter" idx="5"/>
          </p:nvPr>
        </p:nvSpPr>
        <p:spPr/>
        <p:txBody>
          <a:bodyPr/>
          <a:lstStyle/>
          <a:p>
            <a:fld id="{480EEB4C-F384-40DD-A0C2-A9810762011C}" type="slidenum">
              <a:rPr lang="en-GB" smtClean="0"/>
              <a:t>4</a:t>
            </a:fld>
            <a:endParaRPr lang="en-GB"/>
          </a:p>
        </p:txBody>
      </p:sp>
    </p:spTree>
    <p:extLst>
      <p:ext uri="{BB962C8B-B14F-4D97-AF65-F5344CB8AC3E}">
        <p14:creationId xmlns:p14="http://schemas.microsoft.com/office/powerpoint/2010/main" val="40389447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Turn to page 196 of your coursebook and review your discussion from Tuesday on the meaning of these metaphors. How is stringing together pearls on a necklace the same as using academic sources without a voice? How is getting lemons and giving back lemons the same as using academic sources descriptively but not persuasively.</a:t>
            </a:r>
            <a:endParaRPr lang="en-GB" sz="1200" dirty="0">
              <a:latin typeface="Arial" panose="020B0604020202020204" pitchFamily="34" charset="0"/>
              <a:cs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480EEB4C-F384-40DD-A0C2-A9810762011C}" type="slidenum">
              <a:rPr lang="en-GB" smtClean="0"/>
              <a:t>5</a:t>
            </a:fld>
            <a:endParaRPr lang="en-GB"/>
          </a:p>
        </p:txBody>
      </p:sp>
    </p:spTree>
    <p:extLst>
      <p:ext uri="{BB962C8B-B14F-4D97-AF65-F5344CB8AC3E}">
        <p14:creationId xmlns:p14="http://schemas.microsoft.com/office/powerpoint/2010/main" val="6974337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In order to activate your writer’s voice, you need to be in control of your sources. This means you have to understand an assignment question and develop your own provisional point of view. This may change later as you read. Brainstorming and reading are part of an iterative process, i.e. both happen together and complement each other. Your aim is to develop focused critical questions to guide reading, through the selection and critical evaluation of sources.</a:t>
            </a:r>
            <a:endParaRPr lang="en-GB" dirty="0"/>
          </a:p>
        </p:txBody>
      </p:sp>
      <p:sp>
        <p:nvSpPr>
          <p:cNvPr id="4" name="Slide Number Placeholder 3"/>
          <p:cNvSpPr>
            <a:spLocks noGrp="1"/>
          </p:cNvSpPr>
          <p:nvPr>
            <p:ph type="sldNum" sz="quarter" idx="5"/>
          </p:nvPr>
        </p:nvSpPr>
        <p:spPr/>
        <p:txBody>
          <a:bodyPr/>
          <a:lstStyle/>
          <a:p>
            <a:fld id="{B6C64192-33DD-463F-814B-316F71ABF3CC}" type="slidenum">
              <a:rPr lang="en-GB" smtClean="0"/>
              <a:t>6</a:t>
            </a:fld>
            <a:endParaRPr lang="en-GB"/>
          </a:p>
        </p:txBody>
      </p:sp>
    </p:spTree>
    <p:extLst>
      <p:ext uri="{BB962C8B-B14F-4D97-AF65-F5344CB8AC3E}">
        <p14:creationId xmlns:p14="http://schemas.microsoft.com/office/powerpoint/2010/main" val="14638896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2400" dirty="0"/>
              <a:t>Mauricio is a PhD student in the School of Health. </a:t>
            </a:r>
          </a:p>
          <a:p>
            <a:r>
              <a:rPr lang="en-GB" sz="2400" dirty="0"/>
              <a:t>He supervises a tutorial group of undergraduate students.</a:t>
            </a:r>
          </a:p>
          <a:p>
            <a:r>
              <a:rPr lang="en-GB" sz="2400" dirty="0"/>
              <a:t>The group has been set an assignment question:</a:t>
            </a:r>
          </a:p>
          <a:p>
            <a:r>
              <a:rPr lang="en-GB" i="1" dirty="0"/>
              <a:t>Critically evaluate definitions of health as a concept for health professionals </a:t>
            </a:r>
            <a:r>
              <a:rPr lang="en-GB" dirty="0"/>
              <a:t>(400 – 500 words)</a:t>
            </a:r>
            <a:endParaRPr lang="en-GB" i="1" dirty="0"/>
          </a:p>
          <a:p>
            <a:r>
              <a:rPr lang="en-GB" sz="2400" dirty="0"/>
              <a:t>The assignment is quite short and Mauricio has provided a reading list.</a:t>
            </a:r>
          </a:p>
          <a:p>
            <a:r>
              <a:rPr lang="en-GB" sz="2400" dirty="0"/>
              <a:t>Take only 1 minute to look quickly at the reading list on page 210 to decide why these sources were chosen.</a:t>
            </a:r>
          </a:p>
          <a:p>
            <a:endParaRPr lang="en-GB" dirty="0"/>
          </a:p>
        </p:txBody>
      </p:sp>
      <p:sp>
        <p:nvSpPr>
          <p:cNvPr id="4" name="Slide Number Placeholder 3"/>
          <p:cNvSpPr>
            <a:spLocks noGrp="1"/>
          </p:cNvSpPr>
          <p:nvPr>
            <p:ph type="sldNum" sz="quarter" idx="5"/>
          </p:nvPr>
        </p:nvSpPr>
        <p:spPr/>
        <p:txBody>
          <a:bodyPr/>
          <a:lstStyle/>
          <a:p>
            <a:fld id="{B6C64192-33DD-463F-814B-316F71ABF3CC}" type="slidenum">
              <a:rPr lang="en-GB" smtClean="0"/>
              <a:t>7</a:t>
            </a:fld>
            <a:endParaRPr lang="en-GB"/>
          </a:p>
        </p:txBody>
      </p:sp>
    </p:spTree>
    <p:extLst>
      <p:ext uri="{BB962C8B-B14F-4D97-AF65-F5344CB8AC3E}">
        <p14:creationId xmlns:p14="http://schemas.microsoft.com/office/powerpoint/2010/main" val="1527236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 oldest source dates from 1946, the WHO definition of health. That might form the starting point for a critical evaluation. More recent sources such as </a:t>
            </a:r>
            <a:r>
              <a:rPr lang="en-GB" sz="1200" kern="1200" dirty="0" err="1">
                <a:solidFill>
                  <a:schemeClr val="tx1"/>
                </a:solidFill>
                <a:effectLst/>
                <a:latin typeface="+mn-lt"/>
                <a:ea typeface="+mn-ea"/>
                <a:cs typeface="+mn-cs"/>
              </a:rPr>
              <a:t>Awofeso</a:t>
            </a:r>
            <a:r>
              <a:rPr lang="en-GB" sz="1200" kern="1200" dirty="0">
                <a:solidFill>
                  <a:schemeClr val="tx1"/>
                </a:solidFill>
                <a:effectLst/>
                <a:latin typeface="+mn-lt"/>
                <a:ea typeface="+mn-ea"/>
                <a:cs typeface="+mn-cs"/>
              </a:rPr>
              <a:t> and </a:t>
            </a:r>
            <a:r>
              <a:rPr lang="en-GB" sz="1200" kern="1200" dirty="0" err="1">
                <a:solidFill>
                  <a:schemeClr val="tx1"/>
                </a:solidFill>
                <a:effectLst/>
                <a:latin typeface="+mn-lt"/>
                <a:ea typeface="+mn-ea"/>
                <a:cs typeface="+mn-cs"/>
              </a:rPr>
              <a:t>Yach</a:t>
            </a:r>
            <a:r>
              <a:rPr lang="en-GB" sz="1200" kern="1200" dirty="0">
                <a:solidFill>
                  <a:schemeClr val="tx1"/>
                </a:solidFill>
                <a:effectLst/>
                <a:latin typeface="+mn-lt"/>
                <a:ea typeface="+mn-ea"/>
                <a:cs typeface="+mn-cs"/>
              </a:rPr>
              <a:t> refer to the WHO definition, </a:t>
            </a:r>
            <a:r>
              <a:rPr lang="en-GB" sz="1200" i="1" kern="1200" dirty="0">
                <a:solidFill>
                  <a:schemeClr val="tx1"/>
                </a:solidFill>
                <a:effectLst/>
                <a:latin typeface="+mn-lt"/>
                <a:ea typeface="+mn-ea"/>
                <a:cs typeface="+mn-cs"/>
              </a:rPr>
              <a:t>re-defining</a:t>
            </a:r>
            <a:r>
              <a:rPr lang="en-GB" sz="1200" kern="1200" dirty="0">
                <a:solidFill>
                  <a:schemeClr val="tx1"/>
                </a:solidFill>
                <a:effectLst/>
                <a:latin typeface="+mn-lt"/>
                <a:ea typeface="+mn-ea"/>
                <a:cs typeface="+mn-cs"/>
              </a:rPr>
              <a:t> or contrasting with </a:t>
            </a:r>
            <a:r>
              <a:rPr lang="en-GB" sz="1200" i="1" kern="1200" dirty="0">
                <a:solidFill>
                  <a:schemeClr val="tx1"/>
                </a:solidFill>
                <a:effectLst/>
                <a:latin typeface="+mn-lt"/>
                <a:ea typeface="+mn-ea"/>
                <a:cs typeface="+mn-cs"/>
              </a:rPr>
              <a:t>illness</a:t>
            </a:r>
            <a:r>
              <a:rPr lang="en-GB" sz="1200" kern="1200" dirty="0">
                <a:solidFill>
                  <a:schemeClr val="tx1"/>
                </a:solidFill>
                <a:effectLst/>
                <a:latin typeface="+mn-lt"/>
                <a:ea typeface="+mn-ea"/>
                <a:cs typeface="+mn-cs"/>
              </a:rPr>
              <a:t>. Naidoo and Wills refer to </a:t>
            </a:r>
            <a:r>
              <a:rPr lang="en-GB" sz="1200" i="1" kern="1200" dirty="0">
                <a:solidFill>
                  <a:schemeClr val="tx1"/>
                </a:solidFill>
                <a:effectLst/>
                <a:latin typeface="+mn-lt"/>
                <a:ea typeface="+mn-ea"/>
                <a:cs typeface="+mn-cs"/>
              </a:rPr>
              <a:t>practice</a:t>
            </a:r>
            <a:r>
              <a:rPr lang="en-GB" sz="1200" kern="1200" dirty="0">
                <a:solidFill>
                  <a:schemeClr val="tx1"/>
                </a:solidFill>
                <a:effectLst/>
                <a:latin typeface="+mn-lt"/>
                <a:ea typeface="+mn-ea"/>
                <a:cs typeface="+mn-cs"/>
              </a:rPr>
              <a:t>. Students have to critically evaluate definitions of health for practice, i.e. for health professionals in their daily working lives.</a:t>
            </a:r>
            <a:endParaRPr lang="en-GB" dirty="0"/>
          </a:p>
        </p:txBody>
      </p:sp>
      <p:sp>
        <p:nvSpPr>
          <p:cNvPr id="4" name="Slide Number Placeholder 3"/>
          <p:cNvSpPr>
            <a:spLocks noGrp="1"/>
          </p:cNvSpPr>
          <p:nvPr>
            <p:ph type="sldNum" sz="quarter" idx="5"/>
          </p:nvPr>
        </p:nvSpPr>
        <p:spPr/>
        <p:txBody>
          <a:bodyPr/>
          <a:lstStyle/>
          <a:p>
            <a:fld id="{B6C64192-33DD-463F-814B-316F71ABF3CC}" type="slidenum">
              <a:rPr lang="en-GB" smtClean="0"/>
              <a:t>8</a:t>
            </a:fld>
            <a:endParaRPr lang="en-GB"/>
          </a:p>
        </p:txBody>
      </p:sp>
    </p:spTree>
    <p:extLst>
      <p:ext uri="{BB962C8B-B14F-4D97-AF65-F5344CB8AC3E}">
        <p14:creationId xmlns:p14="http://schemas.microsoft.com/office/powerpoint/2010/main" val="21686953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solidFill>
                  <a:schemeClr val="tx1">
                    <a:lumMod val="50000"/>
                  </a:schemeClr>
                </a:solidFill>
                <a:latin typeface="Arial"/>
                <a:cs typeface="Arial"/>
              </a:rPr>
              <a:t>The topic is </a:t>
            </a:r>
            <a:r>
              <a:rPr lang="en-GB" sz="1200" dirty="0">
                <a:solidFill>
                  <a:srgbClr val="00B050"/>
                </a:solidFill>
                <a:latin typeface="Arial"/>
                <a:cs typeface="Arial"/>
              </a:rPr>
              <a:t>Health</a:t>
            </a:r>
          </a:p>
          <a:p>
            <a:r>
              <a:rPr lang="en-GB" sz="1200" dirty="0">
                <a:solidFill>
                  <a:schemeClr val="tx1">
                    <a:lumMod val="50000"/>
                  </a:schemeClr>
                </a:solidFill>
                <a:latin typeface="Arial"/>
                <a:cs typeface="Arial"/>
              </a:rPr>
              <a:t>The aspect to be covered is </a:t>
            </a:r>
            <a:r>
              <a:rPr lang="en-GB" sz="1200" dirty="0">
                <a:solidFill>
                  <a:srgbClr val="00B050"/>
                </a:solidFill>
                <a:latin typeface="Arial"/>
                <a:cs typeface="Arial"/>
              </a:rPr>
              <a:t>Definitions of health</a:t>
            </a:r>
          </a:p>
          <a:p>
            <a:r>
              <a:rPr lang="en-GB" sz="1200" dirty="0">
                <a:solidFill>
                  <a:schemeClr val="tx1">
                    <a:lumMod val="50000"/>
                  </a:schemeClr>
                </a:solidFill>
                <a:latin typeface="Arial"/>
                <a:cs typeface="Arial"/>
              </a:rPr>
              <a:t>The instruction word that tells you the task is </a:t>
            </a:r>
            <a:r>
              <a:rPr lang="en-GB" sz="1200" dirty="0">
                <a:solidFill>
                  <a:srgbClr val="00B050"/>
                </a:solidFill>
                <a:latin typeface="Arial"/>
                <a:cs typeface="Arial"/>
              </a:rPr>
              <a:t>Critically evaluate</a:t>
            </a:r>
          </a:p>
          <a:p>
            <a:r>
              <a:rPr lang="en-GB" sz="1200" dirty="0">
                <a:solidFill>
                  <a:schemeClr val="tx1">
                    <a:lumMod val="50000"/>
                  </a:schemeClr>
                </a:solidFill>
                <a:latin typeface="Arial"/>
                <a:cs typeface="Arial"/>
              </a:rPr>
              <a:t>In relation to the topic, the task asks you to </a:t>
            </a:r>
            <a:r>
              <a:rPr lang="en-GB" sz="1200" dirty="0">
                <a:solidFill>
                  <a:srgbClr val="00B050"/>
                </a:solidFill>
                <a:latin typeface="Arial"/>
                <a:cs typeface="Arial"/>
              </a:rPr>
              <a:t>Assess whether definitions of health are useful.</a:t>
            </a:r>
          </a:p>
          <a:p>
            <a:r>
              <a:rPr lang="en-GB" sz="1200" dirty="0">
                <a:solidFill>
                  <a:schemeClr val="tx1">
                    <a:lumMod val="50000"/>
                  </a:schemeClr>
                </a:solidFill>
                <a:latin typeface="Arial"/>
                <a:cs typeface="Arial"/>
              </a:rPr>
              <a:t>There is a perspective - a particular viewpoint to be taken into consideration.</a:t>
            </a:r>
            <a:br>
              <a:rPr lang="en-GB" sz="1200" dirty="0">
                <a:solidFill>
                  <a:schemeClr val="tx1">
                    <a:lumMod val="50000"/>
                  </a:schemeClr>
                </a:solidFill>
                <a:latin typeface="Arial"/>
                <a:cs typeface="Arial"/>
              </a:rPr>
            </a:br>
            <a:r>
              <a:rPr lang="en-GB" sz="1200" dirty="0">
                <a:solidFill>
                  <a:srgbClr val="00B050"/>
                </a:solidFill>
                <a:latin typeface="Arial"/>
                <a:cs typeface="Arial"/>
              </a:rPr>
              <a:t>The definition should be useful for health professionals, i.e. for practice.</a:t>
            </a:r>
          </a:p>
          <a:p>
            <a:endParaRPr lang="en-GB" dirty="0"/>
          </a:p>
        </p:txBody>
      </p:sp>
      <p:sp>
        <p:nvSpPr>
          <p:cNvPr id="4" name="Slide Number Placeholder 3"/>
          <p:cNvSpPr>
            <a:spLocks noGrp="1"/>
          </p:cNvSpPr>
          <p:nvPr>
            <p:ph type="sldNum" sz="quarter" idx="5"/>
          </p:nvPr>
        </p:nvSpPr>
        <p:spPr/>
        <p:txBody>
          <a:bodyPr/>
          <a:lstStyle/>
          <a:p>
            <a:fld id="{B6C64192-33DD-463F-814B-316F71ABF3CC}" type="slidenum">
              <a:rPr lang="en-GB" smtClean="0"/>
              <a:t>9</a:t>
            </a:fld>
            <a:endParaRPr lang="en-GB"/>
          </a:p>
        </p:txBody>
      </p:sp>
    </p:spTree>
    <p:extLst>
      <p:ext uri="{BB962C8B-B14F-4D97-AF65-F5344CB8AC3E}">
        <p14:creationId xmlns:p14="http://schemas.microsoft.com/office/powerpoint/2010/main" val="26466107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latin typeface="Arial" panose="020B0604020202020204" pitchFamily="34" charset="0"/>
                <a:cs typeface="Arial" panose="020B0604020202020204" pitchFamily="34" charset="0"/>
              </a:rPr>
              <a:t>Why is this concept important?</a:t>
            </a:r>
          </a:p>
          <a:p>
            <a:r>
              <a:rPr lang="en-GB" sz="1200" dirty="0">
                <a:latin typeface="Arial" panose="020B0604020202020204" pitchFamily="34" charset="0"/>
                <a:cs typeface="Arial" panose="020B0604020202020204" pitchFamily="34" charset="0"/>
              </a:rPr>
              <a:t>Think about your own experience of the health service in your country</a:t>
            </a:r>
            <a:endParaRPr lang="en-GB" sz="1200" i="1" dirty="0">
              <a:latin typeface="Arial" panose="020B0604020202020204" pitchFamily="34" charset="0"/>
              <a:cs typeface="Arial" panose="020B0604020202020204" pitchFamily="34" charset="0"/>
            </a:endParaRPr>
          </a:p>
          <a:p>
            <a:pPr marL="0" lvl="0" indent="0">
              <a:buFont typeface="Arial" panose="020B0604020202020204" pitchFamily="34" charset="0"/>
              <a:buNone/>
            </a:pPr>
            <a:r>
              <a:rPr lang="en-GB" sz="1200" dirty="0">
                <a:latin typeface="Arial" panose="020B0604020202020204" pitchFamily="34" charset="0"/>
                <a:cs typeface="Arial" panose="020B0604020202020204" pitchFamily="34" charset="0"/>
              </a:rPr>
              <a:t>Can you think of situations when a definition of health would be necessary?</a:t>
            </a:r>
          </a:p>
          <a:p>
            <a:pPr marL="0" indent="0">
              <a:buFont typeface="Arial" panose="020B0604020202020204" pitchFamily="34" charset="0"/>
              <a:buNone/>
            </a:pPr>
            <a:r>
              <a:rPr lang="en-GB" sz="1200" dirty="0">
                <a:latin typeface="Arial" panose="020B0604020202020204" pitchFamily="34" charset="0"/>
                <a:cs typeface="Arial" panose="020B0604020202020204" pitchFamily="34" charset="0"/>
              </a:rPr>
              <a:t>Could someone with a physical disability or a mental health problem ever be defined as healthy?</a:t>
            </a:r>
          </a:p>
          <a:p>
            <a:endParaRPr lang="en-GB" dirty="0"/>
          </a:p>
        </p:txBody>
      </p:sp>
      <p:sp>
        <p:nvSpPr>
          <p:cNvPr id="4" name="Slide Number Placeholder 3"/>
          <p:cNvSpPr>
            <a:spLocks noGrp="1"/>
          </p:cNvSpPr>
          <p:nvPr>
            <p:ph type="sldNum" sz="quarter" idx="5"/>
          </p:nvPr>
        </p:nvSpPr>
        <p:spPr/>
        <p:txBody>
          <a:bodyPr/>
          <a:lstStyle/>
          <a:p>
            <a:fld id="{B6C64192-33DD-463F-814B-316F71ABF3CC}" type="slidenum">
              <a:rPr lang="en-GB" smtClean="0"/>
              <a:t>10</a:t>
            </a:fld>
            <a:endParaRPr lang="en-GB"/>
          </a:p>
        </p:txBody>
      </p:sp>
    </p:spTree>
    <p:extLst>
      <p:ext uri="{BB962C8B-B14F-4D97-AF65-F5344CB8AC3E}">
        <p14:creationId xmlns:p14="http://schemas.microsoft.com/office/powerpoint/2010/main" val="39081218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dirty="0"/>
              <a:t>Look at the extracts from the sources by </a:t>
            </a:r>
            <a:r>
              <a:rPr lang="en-GB" sz="1200" dirty="0" err="1"/>
              <a:t>Awofeso</a:t>
            </a:r>
            <a:r>
              <a:rPr lang="en-GB" sz="1200" dirty="0"/>
              <a:t> (2005), Naidoo &amp; Wills (2000) and </a:t>
            </a:r>
            <a:r>
              <a:rPr lang="en-GB" sz="1200" dirty="0" err="1"/>
              <a:t>Yach</a:t>
            </a:r>
            <a:r>
              <a:rPr lang="en-GB" sz="1200" dirty="0"/>
              <a:t> (1998) on p 211.</a:t>
            </a:r>
          </a:p>
          <a:p>
            <a:r>
              <a:rPr lang="en-GB" sz="1200" dirty="0"/>
              <a:t>Which one largely describes definitions of health?</a:t>
            </a:r>
          </a:p>
          <a:p>
            <a:r>
              <a:rPr lang="en-GB" sz="1200" dirty="0"/>
              <a:t>Which two adopt a critical perspective on the WHO definition? These are likely to be the most useful.</a:t>
            </a:r>
          </a:p>
          <a:p>
            <a:r>
              <a:rPr lang="en-GB" sz="1200" dirty="0"/>
              <a:t>Write some focused questions to guide critical reading.</a:t>
            </a:r>
          </a:p>
          <a:p>
            <a:r>
              <a:rPr lang="en-GB" sz="1200" dirty="0"/>
              <a:t>Make notes on the points from these sources that answer your critical reading questions.</a:t>
            </a:r>
          </a:p>
          <a:p>
            <a:pPr marL="0" indent="0">
              <a:buNone/>
            </a:pPr>
            <a:r>
              <a:rPr lang="en-GB" sz="1200" dirty="0"/>
              <a:t>NOTE: this is the type of task you will be asked to do in the Academic Literacy exam.</a:t>
            </a:r>
          </a:p>
          <a:p>
            <a:endParaRPr lang="en-GB" dirty="0"/>
          </a:p>
        </p:txBody>
      </p:sp>
      <p:sp>
        <p:nvSpPr>
          <p:cNvPr id="4" name="Slide Number Placeholder 3"/>
          <p:cNvSpPr>
            <a:spLocks noGrp="1"/>
          </p:cNvSpPr>
          <p:nvPr>
            <p:ph type="sldNum" sz="quarter" idx="5"/>
          </p:nvPr>
        </p:nvSpPr>
        <p:spPr/>
        <p:txBody>
          <a:bodyPr/>
          <a:lstStyle/>
          <a:p>
            <a:fld id="{B6C64192-33DD-463F-814B-316F71ABF3CC}" type="slidenum">
              <a:rPr lang="en-GB" smtClean="0"/>
              <a:t>11</a:t>
            </a:fld>
            <a:endParaRPr lang="en-GB"/>
          </a:p>
        </p:txBody>
      </p:sp>
    </p:spTree>
    <p:extLst>
      <p:ext uri="{BB962C8B-B14F-4D97-AF65-F5344CB8AC3E}">
        <p14:creationId xmlns:p14="http://schemas.microsoft.com/office/powerpoint/2010/main" val="18272616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dirty="0"/>
              <a:t>Turn to p 212 of the coursebook to answer Task 4</a:t>
            </a:r>
          </a:p>
          <a:p>
            <a:pPr marL="0" indent="0">
              <a:buNone/>
            </a:pPr>
            <a:r>
              <a:rPr lang="en-GB" sz="1200" dirty="0"/>
              <a:t>Read the two student answers on pages 212 and 213.</a:t>
            </a:r>
          </a:p>
          <a:p>
            <a:pPr marL="0" indent="0">
              <a:buNone/>
            </a:pPr>
            <a:r>
              <a:rPr lang="en-GB" sz="1200" dirty="0"/>
              <a:t>4.1 Which student has answered the question effectively by moving the discussion forward beyond the sources?</a:t>
            </a:r>
          </a:p>
          <a:p>
            <a:pPr marL="0" indent="0">
              <a:buNone/>
            </a:pPr>
            <a:r>
              <a:rPr lang="en-GB" sz="1200" dirty="0"/>
              <a:t>4.1 Which students displays very little writer’s voice?</a:t>
            </a:r>
          </a:p>
          <a:p>
            <a:pPr marL="0" indent="0">
              <a:buNone/>
            </a:pPr>
            <a:r>
              <a:rPr lang="en-GB" sz="1200" dirty="0"/>
              <a:t>4.2 Look at the two introductions. Which student addresses the essay question more effectively?</a:t>
            </a:r>
          </a:p>
          <a:p>
            <a:pPr marL="0" indent="0">
              <a:buNone/>
            </a:pPr>
            <a:r>
              <a:rPr lang="en-GB" sz="1200" dirty="0"/>
              <a:t>4.2 How do the students show they are moving (or not moving) the discussion forward.</a:t>
            </a:r>
          </a:p>
          <a:p>
            <a:pPr marL="0" indent="0">
              <a:buNone/>
            </a:pPr>
            <a:r>
              <a:rPr lang="en-GB" sz="1200" dirty="0"/>
              <a:t>4.3 Justify your answers in 4.1 &amp; 4.2 with Mauricio’s criteria</a:t>
            </a:r>
          </a:p>
          <a:p>
            <a:endParaRPr lang="en-GB" dirty="0"/>
          </a:p>
        </p:txBody>
      </p:sp>
      <p:sp>
        <p:nvSpPr>
          <p:cNvPr id="4" name="Slide Number Placeholder 3"/>
          <p:cNvSpPr>
            <a:spLocks noGrp="1"/>
          </p:cNvSpPr>
          <p:nvPr>
            <p:ph type="sldNum" sz="quarter" idx="5"/>
          </p:nvPr>
        </p:nvSpPr>
        <p:spPr/>
        <p:txBody>
          <a:bodyPr/>
          <a:lstStyle/>
          <a:p>
            <a:fld id="{B6C64192-33DD-463F-814B-316F71ABF3CC}" type="slidenum">
              <a:rPr lang="en-GB" smtClean="0"/>
              <a:t>12</a:t>
            </a:fld>
            <a:endParaRPr lang="en-GB"/>
          </a:p>
        </p:txBody>
      </p:sp>
    </p:spTree>
    <p:extLst>
      <p:ext uri="{BB962C8B-B14F-4D97-AF65-F5344CB8AC3E}">
        <p14:creationId xmlns:p14="http://schemas.microsoft.com/office/powerpoint/2010/main" val="39137513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dirty="0"/>
              <a:t>4.1 Which student takes the lemons (the sources) and extracts the juice? Which student creates a string of pearls?</a:t>
            </a:r>
          </a:p>
          <a:p>
            <a:pPr marL="0" indent="0">
              <a:buNone/>
            </a:pPr>
            <a:r>
              <a:rPr lang="en-GB" sz="1200" dirty="0"/>
              <a:t>4.2 Compare the thesis statements, </a:t>
            </a:r>
            <a:r>
              <a:rPr lang="en-GB" sz="1200" i="1" dirty="0"/>
              <a:t>In this essay, I will…</a:t>
            </a:r>
          </a:p>
          <a:p>
            <a:r>
              <a:rPr lang="en-GB" sz="1200" dirty="0"/>
              <a:t>Which student moves the argument forward with a purpose for the definition which opens out the scope?</a:t>
            </a:r>
          </a:p>
          <a:p>
            <a:r>
              <a:rPr lang="en-GB" sz="1200" dirty="0"/>
              <a:t>Which student presents a conclusion that closes off the scope of the essay?</a:t>
            </a:r>
          </a:p>
          <a:p>
            <a:endParaRPr lang="en-GB" dirty="0"/>
          </a:p>
        </p:txBody>
      </p:sp>
      <p:sp>
        <p:nvSpPr>
          <p:cNvPr id="4" name="Slide Number Placeholder 3"/>
          <p:cNvSpPr>
            <a:spLocks noGrp="1"/>
          </p:cNvSpPr>
          <p:nvPr>
            <p:ph type="sldNum" sz="quarter" idx="5"/>
          </p:nvPr>
        </p:nvSpPr>
        <p:spPr/>
        <p:txBody>
          <a:bodyPr/>
          <a:lstStyle/>
          <a:p>
            <a:fld id="{B6C64192-33DD-463F-814B-316F71ABF3CC}" type="slidenum">
              <a:rPr lang="en-GB" smtClean="0"/>
              <a:t>13</a:t>
            </a:fld>
            <a:endParaRPr lang="en-GB"/>
          </a:p>
        </p:txBody>
      </p:sp>
    </p:spTree>
    <p:extLst>
      <p:ext uri="{BB962C8B-B14F-4D97-AF65-F5344CB8AC3E}">
        <p14:creationId xmlns:p14="http://schemas.microsoft.com/office/powerpoint/2010/main" val="24139198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dirty="0"/>
              <a:t>4.3 a Which student takes a nuanced stance and defends it and which student takes a stance and repeats it?</a:t>
            </a:r>
          </a:p>
          <a:p>
            <a:pPr marL="0" indent="0">
              <a:buNone/>
            </a:pPr>
            <a:r>
              <a:rPr lang="en-GB" sz="1200" dirty="0"/>
              <a:t>4.3 b Which student has a framework that relates to the assignment (evaluates) and which student traces development from the source ideas?</a:t>
            </a:r>
          </a:p>
          <a:p>
            <a:pPr marL="0" indent="0">
              <a:buNone/>
            </a:pPr>
            <a:r>
              <a:rPr lang="en-GB" sz="1200" dirty="0"/>
              <a:t>4.3 c Which student interprets ideas from sources, e.g. what they imply, and includes her own background knowledge?</a:t>
            </a:r>
          </a:p>
          <a:p>
            <a:pPr marL="0" indent="0">
              <a:buNone/>
            </a:pPr>
            <a:r>
              <a:rPr lang="en-GB" sz="1200" dirty="0"/>
              <a:t>4.3 d &amp; e Which student inserts her own examples and her own conclusions? </a:t>
            </a:r>
          </a:p>
          <a:p>
            <a:pPr marL="0" indent="0">
              <a:buNone/>
            </a:pPr>
            <a:r>
              <a:rPr lang="en-GB" sz="1200" dirty="0"/>
              <a:t>4.3 Which student does not focus on the essay title?</a:t>
            </a:r>
            <a:endParaRPr lang="en-GB" dirty="0"/>
          </a:p>
        </p:txBody>
      </p:sp>
      <p:sp>
        <p:nvSpPr>
          <p:cNvPr id="4" name="Slide Number Placeholder 3"/>
          <p:cNvSpPr>
            <a:spLocks noGrp="1"/>
          </p:cNvSpPr>
          <p:nvPr>
            <p:ph type="sldNum" sz="quarter" idx="5"/>
          </p:nvPr>
        </p:nvSpPr>
        <p:spPr/>
        <p:txBody>
          <a:bodyPr/>
          <a:lstStyle/>
          <a:p>
            <a:fld id="{B6C64192-33DD-463F-814B-316F71ABF3CC}" type="slidenum">
              <a:rPr lang="en-GB" smtClean="0"/>
              <a:t>14</a:t>
            </a:fld>
            <a:endParaRPr lang="en-GB"/>
          </a:p>
        </p:txBody>
      </p:sp>
    </p:spTree>
    <p:extLst>
      <p:ext uri="{BB962C8B-B14F-4D97-AF65-F5344CB8AC3E}">
        <p14:creationId xmlns:p14="http://schemas.microsoft.com/office/powerpoint/2010/main" val="11364687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6C64192-33DD-463F-814B-316F71ABF3CC}" type="slidenum">
              <a:rPr lang="en-GB" smtClean="0"/>
              <a:t>15</a:t>
            </a:fld>
            <a:endParaRPr lang="en-GB"/>
          </a:p>
        </p:txBody>
      </p:sp>
    </p:spTree>
    <p:extLst>
      <p:ext uri="{BB962C8B-B14F-4D97-AF65-F5344CB8AC3E}">
        <p14:creationId xmlns:p14="http://schemas.microsoft.com/office/powerpoint/2010/main" val="12764212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dirty="0"/>
              <a:t>In her final paragraph, Student A says ‘…any definition of health has to be translated into variables that can be measured’. This process is known as operationalization.</a:t>
            </a:r>
          </a:p>
          <a:p>
            <a:pPr marL="0" indent="0">
              <a:buNone/>
            </a:pPr>
            <a:r>
              <a:rPr lang="en-GB" sz="1200" dirty="0"/>
              <a:t>Task 5 in the final paragraphs of the students’ texts, find two ways to operationalize the concept of health. Suggest others.</a:t>
            </a:r>
          </a:p>
          <a:p>
            <a:endParaRPr lang="en-GB" dirty="0"/>
          </a:p>
        </p:txBody>
      </p:sp>
      <p:sp>
        <p:nvSpPr>
          <p:cNvPr id="4" name="Slide Number Placeholder 3"/>
          <p:cNvSpPr>
            <a:spLocks noGrp="1"/>
          </p:cNvSpPr>
          <p:nvPr>
            <p:ph type="sldNum" sz="quarter" idx="5"/>
          </p:nvPr>
        </p:nvSpPr>
        <p:spPr/>
        <p:txBody>
          <a:bodyPr/>
          <a:lstStyle/>
          <a:p>
            <a:fld id="{B6C64192-33DD-463F-814B-316F71ABF3CC}" type="slidenum">
              <a:rPr lang="en-GB" smtClean="0"/>
              <a:t>16</a:t>
            </a:fld>
            <a:endParaRPr lang="en-GB"/>
          </a:p>
        </p:txBody>
      </p:sp>
    </p:spTree>
    <p:extLst>
      <p:ext uri="{BB962C8B-B14F-4D97-AF65-F5344CB8AC3E}">
        <p14:creationId xmlns:p14="http://schemas.microsoft.com/office/powerpoint/2010/main" val="24840952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2400" dirty="0"/>
              <a:t>In week 3, you were introduced to the concept of student engagement. This definition is from Bryson &amp; Hand (2007).</a:t>
            </a:r>
          </a:p>
          <a:p>
            <a:pPr marL="0" indent="0">
              <a:buNone/>
            </a:pPr>
            <a:r>
              <a:rPr lang="en-GB" sz="2400" dirty="0"/>
              <a:t>Student engagement is understood as the interaction a student has with their learning environment &amp; the […] degree of involvement on the part of students, teachers &amp; institutions which can support or hinder their learning.</a:t>
            </a:r>
          </a:p>
          <a:p>
            <a:pPr marL="0" indent="0">
              <a:buNone/>
            </a:pPr>
            <a:r>
              <a:rPr lang="en-GB" sz="2400" dirty="0"/>
              <a:t>The concept was operationalized as ‘observable behaviour showing interaction with the learning environment, the objects of learning and teacher/peers’.</a:t>
            </a:r>
          </a:p>
          <a:p>
            <a:pPr marL="0" indent="0">
              <a:buNone/>
            </a:pPr>
            <a:r>
              <a:rPr lang="en-GB" sz="2400" dirty="0"/>
              <a:t>Observable behaviour was analysed into a framework of specific components as on the next slide.</a:t>
            </a:r>
          </a:p>
          <a:p>
            <a:endParaRPr lang="en-GB" dirty="0"/>
          </a:p>
        </p:txBody>
      </p:sp>
      <p:sp>
        <p:nvSpPr>
          <p:cNvPr id="4" name="Slide Number Placeholder 3"/>
          <p:cNvSpPr>
            <a:spLocks noGrp="1"/>
          </p:cNvSpPr>
          <p:nvPr>
            <p:ph type="sldNum" sz="quarter" idx="5"/>
          </p:nvPr>
        </p:nvSpPr>
        <p:spPr/>
        <p:txBody>
          <a:bodyPr/>
          <a:lstStyle/>
          <a:p>
            <a:fld id="{B6C64192-33DD-463F-814B-316F71ABF3CC}" type="slidenum">
              <a:rPr lang="en-GB" smtClean="0"/>
              <a:t>17</a:t>
            </a:fld>
            <a:endParaRPr lang="en-GB"/>
          </a:p>
        </p:txBody>
      </p:sp>
    </p:spTree>
    <p:extLst>
      <p:ext uri="{BB962C8B-B14F-4D97-AF65-F5344CB8AC3E}">
        <p14:creationId xmlns:p14="http://schemas.microsoft.com/office/powerpoint/2010/main" val="31780958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general components of the concept of engagement shown on the left have been translated into behaviour that can be observed or measured. </a:t>
            </a:r>
          </a:p>
          <a:p>
            <a:r>
              <a:rPr lang="en-GB" dirty="0"/>
              <a:t>In your Collaborate sessions, your teacher is giving you a mark out of five for your contribution. She or he observes you and gives credit for the highlighted components: asking questions, working in breakout groups with other students; showing that you have worked independently to prepare for each Collaborate session. We could collect this data and compare it to your final results in coursework and exams to assess the extent to which engagement with learning online correlated with good marks in your assessments.</a:t>
            </a:r>
          </a:p>
        </p:txBody>
      </p:sp>
      <p:sp>
        <p:nvSpPr>
          <p:cNvPr id="4" name="Slide Number Placeholder 3"/>
          <p:cNvSpPr>
            <a:spLocks noGrp="1"/>
          </p:cNvSpPr>
          <p:nvPr>
            <p:ph type="sldNum" sz="quarter" idx="5"/>
          </p:nvPr>
        </p:nvSpPr>
        <p:spPr/>
        <p:txBody>
          <a:bodyPr/>
          <a:lstStyle/>
          <a:p>
            <a:fld id="{B6C64192-33DD-463F-814B-316F71ABF3CC}" type="slidenum">
              <a:rPr lang="en-GB" smtClean="0"/>
              <a:t>18</a:t>
            </a:fld>
            <a:endParaRPr lang="en-GB"/>
          </a:p>
        </p:txBody>
      </p:sp>
    </p:spTree>
    <p:extLst>
      <p:ext uri="{BB962C8B-B14F-4D97-AF65-F5344CB8AC3E}">
        <p14:creationId xmlns:p14="http://schemas.microsoft.com/office/powerpoint/2010/main" val="28662058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t>Think about the concept you have chosen to explore in your annotated bibliography.</a:t>
            </a:r>
          </a:p>
          <a:p>
            <a:r>
              <a:rPr lang="en-GB" sz="1200" dirty="0"/>
              <a:t>Can you suggest some components that form part of the overall concept?</a:t>
            </a:r>
          </a:p>
          <a:p>
            <a:r>
              <a:rPr lang="en-GB" sz="1200" dirty="0"/>
              <a:t>Can you specify a measurement or some observable behaviour that would enable you to operationalize the concept for research purposes, i.e. so that you could gather data?</a:t>
            </a:r>
          </a:p>
          <a:p>
            <a:r>
              <a:rPr lang="en-GB" sz="1200" dirty="0"/>
              <a:t>Check in the methodology sections of the articles you have chosen to include in your bibliography.</a:t>
            </a:r>
          </a:p>
          <a:p>
            <a:r>
              <a:rPr lang="en-GB" sz="1200" dirty="0"/>
              <a:t>How have the researchers operationalized the concept?</a:t>
            </a:r>
          </a:p>
          <a:p>
            <a:endParaRPr lang="en-GB" dirty="0"/>
          </a:p>
        </p:txBody>
      </p:sp>
      <p:sp>
        <p:nvSpPr>
          <p:cNvPr id="4" name="Slide Number Placeholder 3"/>
          <p:cNvSpPr>
            <a:spLocks noGrp="1"/>
          </p:cNvSpPr>
          <p:nvPr>
            <p:ph type="sldNum" sz="quarter" idx="5"/>
          </p:nvPr>
        </p:nvSpPr>
        <p:spPr/>
        <p:txBody>
          <a:bodyPr/>
          <a:lstStyle/>
          <a:p>
            <a:fld id="{B6C64192-33DD-463F-814B-316F71ABF3CC}" type="slidenum">
              <a:rPr lang="en-GB" smtClean="0"/>
              <a:t>19</a:t>
            </a:fld>
            <a:endParaRPr lang="en-GB"/>
          </a:p>
        </p:txBody>
      </p:sp>
    </p:spTree>
    <p:extLst>
      <p:ext uri="{BB962C8B-B14F-4D97-AF65-F5344CB8AC3E}">
        <p14:creationId xmlns:p14="http://schemas.microsoft.com/office/powerpoint/2010/main" val="17141163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2400" dirty="0"/>
              <a:t>In Unit 2, Section 4 pp 41 – 49, you looked at how published academic writers report ideas from sources using a confident writer’s voice:</a:t>
            </a:r>
          </a:p>
          <a:p>
            <a:r>
              <a:rPr lang="en-GB" sz="2400" dirty="0"/>
              <a:t>writers link claims into a logical research narrative</a:t>
            </a:r>
          </a:p>
          <a:p>
            <a:r>
              <a:rPr lang="en-GB" sz="2400" dirty="0"/>
              <a:t>the sources support this story; they don’t control it</a:t>
            </a:r>
          </a:p>
          <a:p>
            <a:r>
              <a:rPr lang="en-GB" sz="2400" dirty="0"/>
              <a:t>writers choose to give more space to ideas from sources that support their own viewpoint</a:t>
            </a:r>
          </a:p>
          <a:p>
            <a:r>
              <a:rPr lang="en-GB" sz="2400" dirty="0"/>
              <a:t>writers choose reporting verbs and adjectives to show their stance in relation to the sources.</a:t>
            </a:r>
          </a:p>
          <a:p>
            <a:r>
              <a:rPr lang="en-GB" sz="2400" dirty="0"/>
              <a:t>Look at Student A’s text and find examples of her voice.</a:t>
            </a:r>
            <a:endParaRPr lang="en-GB" dirty="0"/>
          </a:p>
        </p:txBody>
      </p:sp>
      <p:sp>
        <p:nvSpPr>
          <p:cNvPr id="4" name="Slide Number Placeholder 3"/>
          <p:cNvSpPr>
            <a:spLocks noGrp="1"/>
          </p:cNvSpPr>
          <p:nvPr>
            <p:ph type="sldNum" sz="quarter" idx="5"/>
          </p:nvPr>
        </p:nvSpPr>
        <p:spPr/>
        <p:txBody>
          <a:bodyPr/>
          <a:lstStyle/>
          <a:p>
            <a:fld id="{B6C64192-33DD-463F-814B-316F71ABF3CC}" type="slidenum">
              <a:rPr lang="en-GB" smtClean="0"/>
              <a:t>20</a:t>
            </a:fld>
            <a:endParaRPr lang="en-GB"/>
          </a:p>
        </p:txBody>
      </p:sp>
    </p:spTree>
    <p:extLst>
      <p:ext uri="{BB962C8B-B14F-4D97-AF65-F5344CB8AC3E}">
        <p14:creationId xmlns:p14="http://schemas.microsoft.com/office/powerpoint/2010/main" val="3777464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80EEB4C-F384-40DD-A0C2-A9810762011C}" type="slidenum">
              <a:rPr lang="en-GB" smtClean="0"/>
              <a:t>22</a:t>
            </a:fld>
            <a:endParaRPr lang="en-GB"/>
          </a:p>
        </p:txBody>
      </p:sp>
    </p:spTree>
    <p:extLst>
      <p:ext uri="{BB962C8B-B14F-4D97-AF65-F5344CB8AC3E}">
        <p14:creationId xmlns:p14="http://schemas.microsoft.com/office/powerpoint/2010/main" val="31575178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solidFill>
                  <a:srgbClr val="5E6A71"/>
                </a:solidFill>
              </a:defRPr>
            </a:lvl1pPr>
          </a:lstStyle>
          <a:p>
            <a:r>
              <a:rPr lang="en-US" dirty="0"/>
              <a:t>Click to edit Master title style</a:t>
            </a:r>
            <a:endParaRPr lang="en-GB" dirty="0"/>
          </a:p>
        </p:txBody>
      </p:sp>
      <p:sp>
        <p:nvSpPr>
          <p:cNvPr id="3" name="Subtitle 2"/>
          <p:cNvSpPr>
            <a:spLocks noGrp="1"/>
          </p:cNvSpPr>
          <p:nvPr>
            <p:ph type="subTitle" idx="1"/>
          </p:nvPr>
        </p:nvSpPr>
        <p:spPr>
          <a:xfrm>
            <a:off x="683568" y="3645024"/>
            <a:ext cx="6400800" cy="1752600"/>
          </a:xfrm>
        </p:spPr>
        <p:txBody>
          <a:bodyPr/>
          <a:lstStyle>
            <a:lvl1pPr marL="0" indent="0" algn="l">
              <a:buNone/>
              <a:defRPr i="1">
                <a:solidFill>
                  <a:srgbClr val="0098DB"/>
                </a:solidFill>
                <a:latin typeface="Times New Roman" panose="02020603050405020304" pitchFamily="18" charset="0"/>
                <a:cs typeface="Times New Roman" panose="02020603050405020304"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en-GB" dirty="0"/>
          </a:p>
        </p:txBody>
      </p:sp>
      <p:sp>
        <p:nvSpPr>
          <p:cNvPr id="4" name="Date Placeholder 3"/>
          <p:cNvSpPr>
            <a:spLocks noGrp="1"/>
          </p:cNvSpPr>
          <p:nvPr>
            <p:ph type="dt" sz="half" idx="10"/>
          </p:nvPr>
        </p:nvSpPr>
        <p:spPr/>
        <p:txBody>
          <a:bodyPr/>
          <a:lstStyle/>
          <a:p>
            <a:fld id="{C1102FAE-FC2F-47FD-82A7-D1DD5A1AC3E3}" type="datetimeFigureOut">
              <a:rPr lang="en-GB" smtClean="0"/>
              <a:t>17/08/2020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91E7B16-C11D-48A6-9FE1-93A9A96AC7E6}" type="slidenum">
              <a:rPr lang="en-GB" smtClean="0"/>
              <a:t>‹#›</a:t>
            </a:fld>
            <a:endParaRPr lang="en-GB"/>
          </a:p>
        </p:txBody>
      </p:sp>
    </p:spTree>
    <p:extLst>
      <p:ext uri="{BB962C8B-B14F-4D97-AF65-F5344CB8AC3E}">
        <p14:creationId xmlns:p14="http://schemas.microsoft.com/office/powerpoint/2010/main" val="15554240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GB" dirty="0"/>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10"/>
          </p:nvPr>
        </p:nvSpPr>
        <p:spPr/>
        <p:txBody>
          <a:bodyPr/>
          <a:lstStyle/>
          <a:p>
            <a:fld id="{C1102FAE-FC2F-47FD-82A7-D1DD5A1AC3E3}" type="datetimeFigureOut">
              <a:rPr lang="en-GB" smtClean="0"/>
              <a:t>17/08/2020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91E7B16-C11D-48A6-9FE1-93A9A96AC7E6}" type="slidenum">
              <a:rPr lang="en-GB" smtClean="0"/>
              <a:t>‹#›</a:t>
            </a:fld>
            <a:endParaRPr lang="en-GB"/>
          </a:p>
        </p:txBody>
      </p:sp>
    </p:spTree>
    <p:extLst>
      <p:ext uri="{BB962C8B-B14F-4D97-AF65-F5344CB8AC3E}">
        <p14:creationId xmlns:p14="http://schemas.microsoft.com/office/powerpoint/2010/main" val="7098588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solidFill>
                  <a:srgbClr val="5E6A71"/>
                </a:solidFill>
              </a:defRPr>
            </a:lvl1pPr>
          </a:lstStyle>
          <a:p>
            <a:r>
              <a:rPr lang="en-US" dirty="0"/>
              <a:t>Click to edit Master title style</a:t>
            </a:r>
            <a:endParaRPr lang="en-GB"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0098DB"/>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C1102FAE-FC2F-47FD-82A7-D1DD5A1AC3E3}" type="datetimeFigureOut">
              <a:rPr lang="en-GB" smtClean="0"/>
              <a:t>17/08/2020</a:t>
            </a:fld>
            <a:endParaRPr lang="en-GB" dirty="0"/>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91E7B16-C11D-48A6-9FE1-93A9A96AC7E6}" type="slidenum">
              <a:rPr lang="en-GB" smtClean="0"/>
              <a:t>‹#›</a:t>
            </a:fld>
            <a:endParaRPr lang="en-GB"/>
          </a:p>
        </p:txBody>
      </p:sp>
    </p:spTree>
    <p:extLst>
      <p:ext uri="{BB962C8B-B14F-4D97-AF65-F5344CB8AC3E}">
        <p14:creationId xmlns:p14="http://schemas.microsoft.com/office/powerpoint/2010/main" val="35827267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GB" dirty="0"/>
          </a:p>
        </p:txBody>
      </p:sp>
      <p:sp>
        <p:nvSpPr>
          <p:cNvPr id="3" name="Content Placeholder 2"/>
          <p:cNvSpPr>
            <a:spLocks noGrp="1"/>
          </p:cNvSpPr>
          <p:nvPr>
            <p:ph sz="half" idx="1"/>
          </p:nvPr>
        </p:nvSpPr>
        <p:spPr>
          <a:xfrm>
            <a:off x="611560" y="2348880"/>
            <a:ext cx="3884240" cy="377728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p:cNvSpPr>
            <a:spLocks noGrp="1"/>
          </p:cNvSpPr>
          <p:nvPr>
            <p:ph sz="half" idx="2"/>
          </p:nvPr>
        </p:nvSpPr>
        <p:spPr>
          <a:xfrm>
            <a:off x="4802560" y="2348880"/>
            <a:ext cx="3884240" cy="377728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e Placeholder 4"/>
          <p:cNvSpPr>
            <a:spLocks noGrp="1"/>
          </p:cNvSpPr>
          <p:nvPr>
            <p:ph type="dt" sz="half" idx="10"/>
          </p:nvPr>
        </p:nvSpPr>
        <p:spPr/>
        <p:txBody>
          <a:bodyPr/>
          <a:lstStyle/>
          <a:p>
            <a:fld id="{C1102FAE-FC2F-47FD-82A7-D1DD5A1AC3E3}" type="datetimeFigureOut">
              <a:rPr lang="en-GB" smtClean="0"/>
              <a:t>17/08/2020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91E7B16-C11D-48A6-9FE1-93A9A96AC7E6}" type="slidenum">
              <a:rPr lang="en-GB" smtClean="0"/>
              <a:t>‹#›</a:t>
            </a:fld>
            <a:endParaRPr lang="en-GB"/>
          </a:p>
        </p:txBody>
      </p:sp>
    </p:spTree>
    <p:extLst>
      <p:ext uri="{BB962C8B-B14F-4D97-AF65-F5344CB8AC3E}">
        <p14:creationId xmlns:p14="http://schemas.microsoft.com/office/powerpoint/2010/main" val="30070589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11560" y="2357190"/>
            <a:ext cx="388582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11560" y="3068960"/>
            <a:ext cx="3885828" cy="305720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 Placeholder 4"/>
          <p:cNvSpPr>
            <a:spLocks noGrp="1"/>
          </p:cNvSpPr>
          <p:nvPr>
            <p:ph type="body" sz="quarter" idx="3"/>
          </p:nvPr>
        </p:nvSpPr>
        <p:spPr>
          <a:xfrm>
            <a:off x="4799446" y="2357190"/>
            <a:ext cx="388735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99446" y="3068960"/>
            <a:ext cx="3887354" cy="305720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Date Placeholder 6"/>
          <p:cNvSpPr>
            <a:spLocks noGrp="1"/>
          </p:cNvSpPr>
          <p:nvPr>
            <p:ph type="dt" sz="half" idx="10"/>
          </p:nvPr>
        </p:nvSpPr>
        <p:spPr/>
        <p:txBody>
          <a:bodyPr/>
          <a:lstStyle/>
          <a:p>
            <a:fld id="{C1102FAE-FC2F-47FD-82A7-D1DD5A1AC3E3}" type="datetimeFigureOut">
              <a:rPr lang="en-GB" smtClean="0"/>
              <a:t>17/08/2020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91E7B16-C11D-48A6-9FE1-93A9A96AC7E6}" type="slidenum">
              <a:rPr lang="en-GB" smtClean="0"/>
              <a:t>‹#›</a:t>
            </a:fld>
            <a:endParaRPr lang="en-GB"/>
          </a:p>
        </p:txBody>
      </p:sp>
    </p:spTree>
    <p:extLst>
      <p:ext uri="{BB962C8B-B14F-4D97-AF65-F5344CB8AC3E}">
        <p14:creationId xmlns:p14="http://schemas.microsoft.com/office/powerpoint/2010/main" val="30667821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C1102FAE-FC2F-47FD-82A7-D1DD5A1AC3E3}" type="datetimeFigureOut">
              <a:rPr lang="en-GB" smtClean="0"/>
              <a:t>17/08/2020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91E7B16-C11D-48A6-9FE1-93A9A96AC7E6}" type="slidenum">
              <a:rPr lang="en-GB" smtClean="0"/>
              <a:t>‹#›</a:t>
            </a:fld>
            <a:endParaRPr lang="en-GB"/>
          </a:p>
        </p:txBody>
      </p:sp>
    </p:spTree>
    <p:extLst>
      <p:ext uri="{BB962C8B-B14F-4D97-AF65-F5344CB8AC3E}">
        <p14:creationId xmlns:p14="http://schemas.microsoft.com/office/powerpoint/2010/main" val="33419381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102FAE-FC2F-47FD-82A7-D1DD5A1AC3E3}" type="datetimeFigureOut">
              <a:rPr lang="en-GB" smtClean="0"/>
              <a:t>17/08/2020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91E7B16-C11D-48A6-9FE1-93A9A96AC7E6}" type="slidenum">
              <a:rPr lang="en-GB" smtClean="0"/>
              <a:t>‹#›</a:t>
            </a:fld>
            <a:endParaRPr lang="en-GB"/>
          </a:p>
        </p:txBody>
      </p:sp>
    </p:spTree>
    <p:extLst>
      <p:ext uri="{BB962C8B-B14F-4D97-AF65-F5344CB8AC3E}">
        <p14:creationId xmlns:p14="http://schemas.microsoft.com/office/powerpoint/2010/main" val="411792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196752"/>
            <a:ext cx="3008313" cy="1162050"/>
          </a:xfrm>
        </p:spPr>
        <p:txBody>
          <a:bodyPr anchor="b"/>
          <a:lstStyle>
            <a:lvl1pPr algn="l">
              <a:defRPr sz="2000" b="1"/>
            </a:lvl1pPr>
          </a:lstStyle>
          <a:p>
            <a:r>
              <a:rPr lang="en-US" dirty="0"/>
              <a:t>Click to edit Master title style</a:t>
            </a:r>
            <a:endParaRPr lang="en-GB" dirty="0"/>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2420888"/>
            <a:ext cx="3008313" cy="37052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C1102FAE-FC2F-47FD-82A7-D1DD5A1AC3E3}" type="datetimeFigureOut">
              <a:rPr lang="en-GB" smtClean="0"/>
              <a:t>17/08/2020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91E7B16-C11D-48A6-9FE1-93A9A96AC7E6}" type="slidenum">
              <a:rPr lang="en-GB" smtClean="0"/>
              <a:t>‹#›</a:t>
            </a:fld>
            <a:endParaRPr lang="en-GB"/>
          </a:p>
        </p:txBody>
      </p:sp>
    </p:spTree>
    <p:extLst>
      <p:ext uri="{BB962C8B-B14F-4D97-AF65-F5344CB8AC3E}">
        <p14:creationId xmlns:p14="http://schemas.microsoft.com/office/powerpoint/2010/main" val="29904469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23728" y="4800600"/>
            <a:ext cx="515496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123728" y="612775"/>
            <a:ext cx="515496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2123728" y="5367338"/>
            <a:ext cx="515496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1102FAE-FC2F-47FD-82A7-D1DD5A1AC3E3}" type="datetimeFigureOut">
              <a:rPr lang="en-GB" smtClean="0"/>
              <a:t>17/08/2020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91E7B16-C11D-48A6-9FE1-93A9A96AC7E6}" type="slidenum">
              <a:rPr lang="en-GB" smtClean="0"/>
              <a:t>‹#›</a:t>
            </a:fld>
            <a:endParaRPr lang="en-GB"/>
          </a:p>
        </p:txBody>
      </p:sp>
    </p:spTree>
    <p:extLst>
      <p:ext uri="{BB962C8B-B14F-4D97-AF65-F5344CB8AC3E}">
        <p14:creationId xmlns:p14="http://schemas.microsoft.com/office/powerpoint/2010/main" val="1408261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GB"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C1102FAE-FC2F-47FD-82A7-D1DD5A1AC3E3}" type="datetimeFigureOut">
              <a:rPr lang="en-GB" smtClean="0"/>
              <a:t>17/08/2020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91E7B16-C11D-48A6-9FE1-93A9A96AC7E6}" type="slidenum">
              <a:rPr lang="en-GB" smtClean="0"/>
              <a:t>‹#›</a:t>
            </a:fld>
            <a:endParaRPr lang="en-GB"/>
          </a:p>
        </p:txBody>
      </p:sp>
    </p:spTree>
    <p:extLst>
      <p:ext uri="{BB962C8B-B14F-4D97-AF65-F5344CB8AC3E}">
        <p14:creationId xmlns:p14="http://schemas.microsoft.com/office/powerpoint/2010/main" val="28232482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dirty="0"/>
              <a:t>Click to edit Master title style</a:t>
            </a:r>
            <a:endParaRPr lang="en-GB"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C1102FAE-FC2F-47FD-82A7-D1DD5A1AC3E3}" type="datetimeFigureOut">
              <a:rPr lang="en-GB" smtClean="0"/>
              <a:t>17/08/2020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91E7B16-C11D-48A6-9FE1-93A9A96AC7E6}" type="slidenum">
              <a:rPr lang="en-GB" smtClean="0"/>
              <a:t>‹#›</a:t>
            </a:fld>
            <a:endParaRPr lang="en-GB"/>
          </a:p>
        </p:txBody>
      </p:sp>
    </p:spTree>
    <p:extLst>
      <p:ext uri="{BB962C8B-B14F-4D97-AF65-F5344CB8AC3E}">
        <p14:creationId xmlns:p14="http://schemas.microsoft.com/office/powerpoint/2010/main" val="21552207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solidFill>
                  <a:schemeClr val="bg1"/>
                </a:solidFill>
              </a:defRPr>
            </a:lvl1pPr>
          </a:lstStyle>
          <a:p>
            <a:r>
              <a:rPr lang="en-US" dirty="0"/>
              <a:t>Click to edit Master title style</a:t>
            </a:r>
            <a:endParaRPr lang="en-GB" dirty="0"/>
          </a:p>
        </p:txBody>
      </p:sp>
      <p:sp>
        <p:nvSpPr>
          <p:cNvPr id="3" name="Subtitle 2"/>
          <p:cNvSpPr>
            <a:spLocks noGrp="1"/>
          </p:cNvSpPr>
          <p:nvPr>
            <p:ph type="subTitle" idx="1"/>
          </p:nvPr>
        </p:nvSpPr>
        <p:spPr>
          <a:xfrm>
            <a:off x="683568" y="3645024"/>
            <a:ext cx="6400800" cy="1752600"/>
          </a:xfrm>
        </p:spPr>
        <p:txBody>
          <a:bodyPr/>
          <a:lstStyle>
            <a:lvl1pPr marL="0" indent="0" algn="l">
              <a:buNone/>
              <a:defRPr i="1">
                <a:solidFill>
                  <a:srgbClr val="5E6A71"/>
                </a:solidFill>
                <a:latin typeface="Times New Roman" panose="02020603050405020304" pitchFamily="18" charset="0"/>
                <a:cs typeface="Times New Roman" panose="02020603050405020304"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en-GB" dirty="0"/>
          </a:p>
        </p:txBody>
      </p:sp>
      <p:sp>
        <p:nvSpPr>
          <p:cNvPr id="4" name="Date Placeholder 3"/>
          <p:cNvSpPr>
            <a:spLocks noGrp="1"/>
          </p:cNvSpPr>
          <p:nvPr>
            <p:ph type="dt" sz="half" idx="10"/>
          </p:nvPr>
        </p:nvSpPr>
        <p:spPr/>
        <p:txBody>
          <a:bodyPr/>
          <a:lstStyle/>
          <a:p>
            <a:fld id="{C1102FAE-FC2F-47FD-82A7-D1DD5A1AC3E3}" type="datetimeFigureOut">
              <a:rPr lang="en-GB" smtClean="0"/>
              <a:t>17/08/2020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91E7B16-C11D-48A6-9FE1-93A9A96AC7E6}" type="slidenum">
              <a:rPr lang="en-GB" smtClean="0"/>
              <a:t>‹#›</a:t>
            </a:fld>
            <a:endParaRPr lang="en-GB"/>
          </a:p>
        </p:txBody>
      </p:sp>
    </p:spTree>
    <p:extLst>
      <p:ext uri="{BB962C8B-B14F-4D97-AF65-F5344CB8AC3E}">
        <p14:creationId xmlns:p14="http://schemas.microsoft.com/office/powerpoint/2010/main" val="28810623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GB" dirty="0"/>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10"/>
          </p:nvPr>
        </p:nvSpPr>
        <p:spPr/>
        <p:txBody>
          <a:bodyPr/>
          <a:lstStyle/>
          <a:p>
            <a:fld id="{C1102FAE-FC2F-47FD-82A7-D1DD5A1AC3E3}" type="datetimeFigureOut">
              <a:rPr lang="en-GB" smtClean="0"/>
              <a:t>17/08/2020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91E7B16-C11D-48A6-9FE1-93A9A96AC7E6}" type="slidenum">
              <a:rPr lang="en-GB" smtClean="0"/>
              <a:t>‹#›</a:t>
            </a:fld>
            <a:endParaRPr lang="en-GB"/>
          </a:p>
        </p:txBody>
      </p:sp>
    </p:spTree>
    <p:extLst>
      <p:ext uri="{BB962C8B-B14F-4D97-AF65-F5344CB8AC3E}">
        <p14:creationId xmlns:p14="http://schemas.microsoft.com/office/powerpoint/2010/main" val="3804248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solidFill>
                  <a:schemeClr val="bg1"/>
                </a:solidFill>
              </a:defRPr>
            </a:lvl1pPr>
          </a:lstStyle>
          <a:p>
            <a:r>
              <a:rPr lang="en-US" dirty="0"/>
              <a:t>Click to edit Master title style</a:t>
            </a:r>
            <a:endParaRPr lang="en-GB"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5E6A7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C1102FAE-FC2F-47FD-82A7-D1DD5A1AC3E3}" type="datetimeFigureOut">
              <a:rPr lang="en-GB" smtClean="0"/>
              <a:t>17/08/2020</a:t>
            </a:fld>
            <a:endParaRPr lang="en-GB" dirty="0"/>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91E7B16-C11D-48A6-9FE1-93A9A96AC7E6}" type="slidenum">
              <a:rPr lang="en-GB" smtClean="0"/>
              <a:t>‹#›</a:t>
            </a:fld>
            <a:endParaRPr lang="en-GB"/>
          </a:p>
        </p:txBody>
      </p:sp>
    </p:spTree>
    <p:extLst>
      <p:ext uri="{BB962C8B-B14F-4D97-AF65-F5344CB8AC3E}">
        <p14:creationId xmlns:p14="http://schemas.microsoft.com/office/powerpoint/2010/main" val="26959164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GB" dirty="0"/>
          </a:p>
        </p:txBody>
      </p:sp>
      <p:sp>
        <p:nvSpPr>
          <p:cNvPr id="3" name="Content Placeholder 2"/>
          <p:cNvSpPr>
            <a:spLocks noGrp="1"/>
          </p:cNvSpPr>
          <p:nvPr>
            <p:ph sz="half" idx="1"/>
          </p:nvPr>
        </p:nvSpPr>
        <p:spPr>
          <a:xfrm>
            <a:off x="611560" y="2348880"/>
            <a:ext cx="3884240" cy="377728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p:cNvSpPr>
            <a:spLocks noGrp="1"/>
          </p:cNvSpPr>
          <p:nvPr>
            <p:ph sz="half" idx="2"/>
          </p:nvPr>
        </p:nvSpPr>
        <p:spPr>
          <a:xfrm>
            <a:off x="4802560" y="2348880"/>
            <a:ext cx="3884240" cy="377728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e Placeholder 4"/>
          <p:cNvSpPr>
            <a:spLocks noGrp="1"/>
          </p:cNvSpPr>
          <p:nvPr>
            <p:ph type="dt" sz="half" idx="10"/>
          </p:nvPr>
        </p:nvSpPr>
        <p:spPr/>
        <p:txBody>
          <a:bodyPr/>
          <a:lstStyle/>
          <a:p>
            <a:fld id="{C1102FAE-FC2F-47FD-82A7-D1DD5A1AC3E3}" type="datetimeFigureOut">
              <a:rPr lang="en-GB" smtClean="0"/>
              <a:t>17/08/2020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91E7B16-C11D-48A6-9FE1-93A9A96AC7E6}" type="slidenum">
              <a:rPr lang="en-GB" smtClean="0"/>
              <a:t>‹#›</a:t>
            </a:fld>
            <a:endParaRPr lang="en-GB"/>
          </a:p>
        </p:txBody>
      </p:sp>
    </p:spTree>
    <p:extLst>
      <p:ext uri="{BB962C8B-B14F-4D97-AF65-F5344CB8AC3E}">
        <p14:creationId xmlns:p14="http://schemas.microsoft.com/office/powerpoint/2010/main" val="20638995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11560" y="2357190"/>
            <a:ext cx="388582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11560" y="3068960"/>
            <a:ext cx="3885828" cy="305720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 Placeholder 4"/>
          <p:cNvSpPr>
            <a:spLocks noGrp="1"/>
          </p:cNvSpPr>
          <p:nvPr>
            <p:ph type="body" sz="quarter" idx="3"/>
          </p:nvPr>
        </p:nvSpPr>
        <p:spPr>
          <a:xfrm>
            <a:off x="4799446" y="2357190"/>
            <a:ext cx="388735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99446" y="3068960"/>
            <a:ext cx="3887354" cy="305720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Date Placeholder 6"/>
          <p:cNvSpPr>
            <a:spLocks noGrp="1"/>
          </p:cNvSpPr>
          <p:nvPr>
            <p:ph type="dt" sz="half" idx="10"/>
          </p:nvPr>
        </p:nvSpPr>
        <p:spPr/>
        <p:txBody>
          <a:bodyPr/>
          <a:lstStyle/>
          <a:p>
            <a:fld id="{C1102FAE-FC2F-47FD-82A7-D1DD5A1AC3E3}" type="datetimeFigureOut">
              <a:rPr lang="en-GB" smtClean="0"/>
              <a:t>17/08/2020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91E7B16-C11D-48A6-9FE1-93A9A96AC7E6}" type="slidenum">
              <a:rPr lang="en-GB" smtClean="0"/>
              <a:t>‹#›</a:t>
            </a:fld>
            <a:endParaRPr lang="en-GB"/>
          </a:p>
        </p:txBody>
      </p:sp>
    </p:spTree>
    <p:extLst>
      <p:ext uri="{BB962C8B-B14F-4D97-AF65-F5344CB8AC3E}">
        <p14:creationId xmlns:p14="http://schemas.microsoft.com/office/powerpoint/2010/main" val="42091134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C1102FAE-FC2F-47FD-82A7-D1DD5A1AC3E3}" type="datetimeFigureOut">
              <a:rPr lang="en-GB" smtClean="0"/>
              <a:t>17/08/2020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91E7B16-C11D-48A6-9FE1-93A9A96AC7E6}" type="slidenum">
              <a:rPr lang="en-GB" smtClean="0"/>
              <a:t>‹#›</a:t>
            </a:fld>
            <a:endParaRPr lang="en-GB"/>
          </a:p>
        </p:txBody>
      </p:sp>
    </p:spTree>
    <p:extLst>
      <p:ext uri="{BB962C8B-B14F-4D97-AF65-F5344CB8AC3E}">
        <p14:creationId xmlns:p14="http://schemas.microsoft.com/office/powerpoint/2010/main" val="17448559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102FAE-FC2F-47FD-82A7-D1DD5A1AC3E3}" type="datetimeFigureOut">
              <a:rPr lang="en-GB" smtClean="0"/>
              <a:t>17/08/2020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91E7B16-C11D-48A6-9FE1-93A9A96AC7E6}" type="slidenum">
              <a:rPr lang="en-GB" smtClean="0"/>
              <a:t>‹#›</a:t>
            </a:fld>
            <a:endParaRPr lang="en-GB"/>
          </a:p>
        </p:txBody>
      </p:sp>
    </p:spTree>
    <p:extLst>
      <p:ext uri="{BB962C8B-B14F-4D97-AF65-F5344CB8AC3E}">
        <p14:creationId xmlns:p14="http://schemas.microsoft.com/office/powerpoint/2010/main" val="31178888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196752"/>
            <a:ext cx="3008313" cy="1162050"/>
          </a:xfrm>
        </p:spPr>
        <p:txBody>
          <a:bodyPr anchor="b"/>
          <a:lstStyle>
            <a:lvl1pPr algn="l">
              <a:defRPr sz="2000" b="1"/>
            </a:lvl1pPr>
          </a:lstStyle>
          <a:p>
            <a:r>
              <a:rPr lang="en-US" dirty="0"/>
              <a:t>Click to edit Master title style</a:t>
            </a:r>
            <a:endParaRPr lang="en-GB" dirty="0"/>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2420888"/>
            <a:ext cx="3008313" cy="37052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C1102FAE-FC2F-47FD-82A7-D1DD5A1AC3E3}" type="datetimeFigureOut">
              <a:rPr lang="en-GB" smtClean="0"/>
              <a:t>17/08/2020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91E7B16-C11D-48A6-9FE1-93A9A96AC7E6}" type="slidenum">
              <a:rPr lang="en-GB" smtClean="0"/>
              <a:t>‹#›</a:t>
            </a:fld>
            <a:endParaRPr lang="en-GB"/>
          </a:p>
        </p:txBody>
      </p:sp>
    </p:spTree>
    <p:extLst>
      <p:ext uri="{BB962C8B-B14F-4D97-AF65-F5344CB8AC3E}">
        <p14:creationId xmlns:p14="http://schemas.microsoft.com/office/powerpoint/2010/main" val="7626301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23728" y="4800600"/>
            <a:ext cx="515496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123728" y="612775"/>
            <a:ext cx="515496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2123728" y="5367338"/>
            <a:ext cx="515496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1102FAE-FC2F-47FD-82A7-D1DD5A1AC3E3}" type="datetimeFigureOut">
              <a:rPr lang="en-GB" smtClean="0"/>
              <a:t>17/08/2020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91E7B16-C11D-48A6-9FE1-93A9A96AC7E6}" type="slidenum">
              <a:rPr lang="en-GB" smtClean="0"/>
              <a:t>‹#›</a:t>
            </a:fld>
            <a:endParaRPr lang="en-GB"/>
          </a:p>
        </p:txBody>
      </p:sp>
    </p:spTree>
    <p:extLst>
      <p:ext uri="{BB962C8B-B14F-4D97-AF65-F5344CB8AC3E}">
        <p14:creationId xmlns:p14="http://schemas.microsoft.com/office/powerpoint/2010/main" val="17915278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GB"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C1102FAE-FC2F-47FD-82A7-D1DD5A1AC3E3}" type="datetimeFigureOut">
              <a:rPr lang="en-GB" smtClean="0"/>
              <a:t>17/08/2020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91E7B16-C11D-48A6-9FE1-93A9A96AC7E6}" type="slidenum">
              <a:rPr lang="en-GB" smtClean="0"/>
              <a:t>‹#›</a:t>
            </a:fld>
            <a:endParaRPr lang="en-GB"/>
          </a:p>
        </p:txBody>
      </p:sp>
    </p:spTree>
    <p:extLst>
      <p:ext uri="{BB962C8B-B14F-4D97-AF65-F5344CB8AC3E}">
        <p14:creationId xmlns:p14="http://schemas.microsoft.com/office/powerpoint/2010/main" val="28401034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dirty="0"/>
              <a:t>Click to edit Master title style</a:t>
            </a:r>
            <a:endParaRPr lang="en-GB"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C1102FAE-FC2F-47FD-82A7-D1DD5A1AC3E3}" type="datetimeFigureOut">
              <a:rPr lang="en-GB" smtClean="0"/>
              <a:t>17/08/2020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91E7B16-C11D-48A6-9FE1-93A9A96AC7E6}" type="slidenum">
              <a:rPr lang="en-GB" smtClean="0"/>
              <a:t>‹#›</a:t>
            </a:fld>
            <a:endParaRPr lang="en-GB"/>
          </a:p>
        </p:txBody>
      </p:sp>
    </p:spTree>
    <p:extLst>
      <p:ext uri="{BB962C8B-B14F-4D97-AF65-F5344CB8AC3E}">
        <p14:creationId xmlns:p14="http://schemas.microsoft.com/office/powerpoint/2010/main" val="92302572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739192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865446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30248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theme" Target="../theme/theme3.xml"/><Relationship Id="rId1"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theme" Target="../theme/theme4.xml"/><Relationship Id="rId1" Type="http://schemas.openxmlformats.org/officeDocument/2006/relationships/slideLayout" Target="../slideLayouts/slideLayout24.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theme" Target="../theme/theme5.xml"/><Relationship Id="rId1"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11560" y="1268760"/>
            <a:ext cx="8075240" cy="998984"/>
          </a:xfrm>
          <a:prstGeom prst="rect">
            <a:avLst/>
          </a:prstGeom>
        </p:spPr>
        <p:txBody>
          <a:bodyPr vert="horz" lIns="91440" tIns="45720" rIns="91440" bIns="45720" rtlCol="0" anchor="b">
            <a:normAutofit/>
          </a:bodyPr>
          <a:lstStyle/>
          <a:p>
            <a:r>
              <a:rPr lang="en-US" dirty="0"/>
              <a:t>Click to add title</a:t>
            </a:r>
            <a:endParaRPr lang="en-GB" dirty="0"/>
          </a:p>
        </p:txBody>
      </p:sp>
      <p:sp>
        <p:nvSpPr>
          <p:cNvPr id="3" name="Text Placeholder 2"/>
          <p:cNvSpPr>
            <a:spLocks noGrp="1"/>
          </p:cNvSpPr>
          <p:nvPr>
            <p:ph type="body" idx="1"/>
          </p:nvPr>
        </p:nvSpPr>
        <p:spPr>
          <a:xfrm>
            <a:off x="611560" y="2348880"/>
            <a:ext cx="8075240" cy="377728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bg1"/>
                </a:solidFill>
              </a:defRPr>
            </a:lvl1pPr>
          </a:lstStyle>
          <a:p>
            <a:fld id="{C1102FAE-FC2F-47FD-82A7-D1DD5A1AC3E3}" type="datetimeFigureOut">
              <a:rPr lang="en-GB" smtClean="0"/>
              <a:pPr/>
              <a:t>17/08/2020</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bg1"/>
                </a:solidFill>
              </a:defRPr>
            </a:lvl1pPr>
          </a:lstStyle>
          <a:p>
            <a:endParaRPr lang="en-GB"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bg1"/>
                </a:solidFill>
              </a:defRPr>
            </a:lvl1pPr>
          </a:lstStyle>
          <a:p>
            <a:fld id="{191E7B16-C11D-48A6-9FE1-93A9A96AC7E6}" type="slidenum">
              <a:rPr lang="en-GB" smtClean="0"/>
              <a:pPr/>
              <a:t>‹#›</a:t>
            </a:fld>
            <a:endParaRPr lang="en-GB"/>
          </a:p>
        </p:txBody>
      </p:sp>
    </p:spTree>
    <p:extLst>
      <p:ext uri="{BB962C8B-B14F-4D97-AF65-F5344CB8AC3E}">
        <p14:creationId xmlns:p14="http://schemas.microsoft.com/office/powerpoint/2010/main" val="3766284104"/>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l" defTabSz="914400" rtl="0" eaLnBrk="1" latinLnBrk="0" hangingPunct="1">
        <a:spcBef>
          <a:spcPct val="0"/>
        </a:spcBef>
        <a:buNone/>
        <a:defRPr sz="4000" b="1" kern="1200">
          <a:solidFill>
            <a:srgbClr val="0098DB"/>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800" kern="1200">
          <a:solidFill>
            <a:srgbClr val="5E6A7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rgbClr val="5E6A7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rgbClr val="5E6A7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rgbClr val="5E6A7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rgbClr val="5E6A7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11560" y="1268760"/>
            <a:ext cx="8075240" cy="998984"/>
          </a:xfrm>
          <a:prstGeom prst="rect">
            <a:avLst/>
          </a:prstGeom>
        </p:spPr>
        <p:txBody>
          <a:bodyPr vert="horz" lIns="91440" tIns="45720" rIns="91440" bIns="45720" rtlCol="0" anchor="b">
            <a:normAutofit/>
          </a:bodyPr>
          <a:lstStyle/>
          <a:p>
            <a:r>
              <a:rPr lang="en-US" dirty="0"/>
              <a:t>Click to add title</a:t>
            </a:r>
            <a:endParaRPr lang="en-GB" dirty="0"/>
          </a:p>
        </p:txBody>
      </p:sp>
      <p:sp>
        <p:nvSpPr>
          <p:cNvPr id="3" name="Text Placeholder 2"/>
          <p:cNvSpPr>
            <a:spLocks noGrp="1"/>
          </p:cNvSpPr>
          <p:nvPr>
            <p:ph type="body" idx="1"/>
          </p:nvPr>
        </p:nvSpPr>
        <p:spPr>
          <a:xfrm>
            <a:off x="611560" y="2348880"/>
            <a:ext cx="8075240" cy="377728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bg1"/>
                </a:solidFill>
              </a:defRPr>
            </a:lvl1pPr>
          </a:lstStyle>
          <a:p>
            <a:fld id="{C1102FAE-FC2F-47FD-82A7-D1DD5A1AC3E3}" type="datetimeFigureOut">
              <a:rPr lang="en-GB" smtClean="0"/>
              <a:pPr/>
              <a:t>17/08/2020</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bg1"/>
                </a:solidFill>
              </a:defRPr>
            </a:lvl1pPr>
          </a:lstStyle>
          <a:p>
            <a:endParaRPr lang="en-GB"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bg1"/>
                </a:solidFill>
              </a:defRPr>
            </a:lvl1pPr>
          </a:lstStyle>
          <a:p>
            <a:fld id="{191E7B16-C11D-48A6-9FE1-93A9A96AC7E6}" type="slidenum">
              <a:rPr lang="en-GB" smtClean="0"/>
              <a:pPr/>
              <a:t>‹#›</a:t>
            </a:fld>
            <a:endParaRPr lang="en-GB"/>
          </a:p>
        </p:txBody>
      </p:sp>
    </p:spTree>
    <p:extLst>
      <p:ext uri="{BB962C8B-B14F-4D97-AF65-F5344CB8AC3E}">
        <p14:creationId xmlns:p14="http://schemas.microsoft.com/office/powerpoint/2010/main" val="2537437204"/>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Lst>
  <p:txStyles>
    <p:titleStyle>
      <a:lvl1pPr algn="l" defTabSz="914400" rtl="0" eaLnBrk="1" latinLnBrk="0" hangingPunct="1">
        <a:spcBef>
          <a:spcPct val="0"/>
        </a:spcBef>
        <a:buNone/>
        <a:defRPr sz="4000" b="1" kern="1200">
          <a:solidFill>
            <a:srgbClr val="5E6A7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06412809"/>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spcBef>
          <a:spcPct val="0"/>
        </a:spcBef>
        <a:buNone/>
        <a:defRPr sz="4000" b="1" kern="1200">
          <a:solidFill>
            <a:srgbClr val="5E6A7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Clr>
          <a:srgbClr val="5E6A71"/>
        </a:buClr>
        <a:buFont typeface="Arial" panose="020B0604020202020204" pitchFamily="34" charset="0"/>
        <a:buChar char="•"/>
        <a:defRPr sz="3200" kern="1200">
          <a:solidFill>
            <a:schemeClr val="bg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Clr>
          <a:srgbClr val="5E6A71"/>
        </a:buClr>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Clr>
          <a:srgbClr val="5E6A71"/>
        </a:buClr>
        <a:buFont typeface="Arial" panose="020B0604020202020204" pitchFamily="34" charset="0"/>
        <a:buChar char="•"/>
        <a:defRPr sz="24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Clr>
          <a:srgbClr val="5E6A71"/>
        </a:buClr>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Clr>
          <a:srgbClr val="5E6A71"/>
        </a:buClr>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2131767"/>
      </p:ext>
    </p:extLst>
  </p:cSld>
  <p:clrMap bg1="lt1" tx1="dk1" bg2="lt2" tx2="dk2" accent1="accent1" accent2="accent2" accent3="accent3" accent4="accent4" accent5="accent5" accent6="accent6" hlink="hlink" folHlink="folHlink"/>
  <p:sldLayoutIdLst>
    <p:sldLayoutId id="2147483687" r:id="rId1"/>
  </p:sldLayoutIdLst>
  <p:txStyles>
    <p:titleStyle>
      <a:lvl1pPr algn="l" defTabSz="914400" rtl="0" eaLnBrk="1" latinLnBrk="0" hangingPunct="1">
        <a:spcBef>
          <a:spcPct val="0"/>
        </a:spcBef>
        <a:buNone/>
        <a:defRPr sz="4000" b="1" kern="1200">
          <a:solidFill>
            <a:srgbClr val="5E6A7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Clr>
          <a:srgbClr val="5E6A71"/>
        </a:buClr>
        <a:buFont typeface="Arial" panose="020B0604020202020204" pitchFamily="34" charset="0"/>
        <a:buChar char="•"/>
        <a:defRPr sz="3200" kern="1200">
          <a:solidFill>
            <a:schemeClr val="bg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Clr>
          <a:srgbClr val="5E6A71"/>
        </a:buClr>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Clr>
          <a:srgbClr val="5E6A71"/>
        </a:buClr>
        <a:buFont typeface="Arial" panose="020B0604020202020204" pitchFamily="34" charset="0"/>
        <a:buChar char="•"/>
        <a:defRPr sz="24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Clr>
          <a:srgbClr val="5E6A71"/>
        </a:buClr>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Clr>
          <a:srgbClr val="5E6A71"/>
        </a:buClr>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30265032"/>
      </p:ext>
    </p:extLst>
  </p:cSld>
  <p:clrMap bg1="lt1" tx1="dk1" bg2="lt2" tx2="dk2" accent1="accent1" accent2="accent2" accent3="accent3" accent4="accent4" accent5="accent5" accent6="accent6" hlink="hlink" folHlink="folHlink"/>
  <p:sldLayoutIdLst>
    <p:sldLayoutId id="2147483689" r:id="rId1"/>
  </p:sldLayoutIdLst>
  <p:txStyles>
    <p:titleStyle>
      <a:lvl1pPr algn="l" defTabSz="914400" rtl="0" eaLnBrk="1" latinLnBrk="0" hangingPunct="1">
        <a:spcBef>
          <a:spcPct val="0"/>
        </a:spcBef>
        <a:buNone/>
        <a:defRPr sz="4000" b="1" kern="1200">
          <a:solidFill>
            <a:srgbClr val="5E6A7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Clr>
          <a:srgbClr val="5E6A71"/>
        </a:buClr>
        <a:buFont typeface="Arial" panose="020B0604020202020204" pitchFamily="34" charset="0"/>
        <a:buChar char="•"/>
        <a:defRPr sz="3200" kern="1200">
          <a:solidFill>
            <a:schemeClr val="bg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Clr>
          <a:srgbClr val="5E6A71"/>
        </a:buClr>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Clr>
          <a:srgbClr val="5E6A71"/>
        </a:buClr>
        <a:buFont typeface="Arial" panose="020B0604020202020204" pitchFamily="34" charset="0"/>
        <a:buChar char="•"/>
        <a:defRPr sz="24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Clr>
          <a:srgbClr val="5E6A71"/>
        </a:buClr>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Clr>
          <a:srgbClr val="5E6A71"/>
        </a:buClr>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themeOverride" Target="../theme/themeOverride1.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notesSlide" Target="../notesSlides/notesSlide5.xml"/><Relationship Id="rId7" Type="http://schemas.openxmlformats.org/officeDocument/2006/relationships/image" Target="../media/image11.png"/><Relationship Id="rId2" Type="http://schemas.openxmlformats.org/officeDocument/2006/relationships/slideLayout" Target="../slideLayouts/slideLayout6.xml"/><Relationship Id="rId1" Type="http://schemas.openxmlformats.org/officeDocument/2006/relationships/themeOverride" Target="../theme/themeOverride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1.jpg"/></Relationships>
</file>

<file path=ppt/slides/_rels/slide6.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7.emf"/></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0.emf"/><Relationship Id="rId4" Type="http://schemas.openxmlformats.org/officeDocument/2006/relationships/image" Target="../media/image19.emf"/></Relationships>
</file>

<file path=ppt/slides/_rels/slide16.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2.emf"/></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themeOverride" Target="../theme/themeOverrid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r>
              <a:rPr lang="en-GB" dirty="0"/>
              <a:t>Academic Literacy</a:t>
            </a:r>
            <a:br>
              <a:rPr lang="en-GB" dirty="0"/>
            </a:br>
            <a:r>
              <a:rPr lang="en-GB" dirty="0"/>
              <a:t>Week 5 Thursday Collaboration</a:t>
            </a:r>
          </a:p>
        </p:txBody>
      </p:sp>
      <p:sp>
        <p:nvSpPr>
          <p:cNvPr id="7" name="Subtitle 6"/>
          <p:cNvSpPr>
            <a:spLocks noGrp="1"/>
          </p:cNvSpPr>
          <p:nvPr>
            <p:ph type="subTitle" idx="1"/>
          </p:nvPr>
        </p:nvSpPr>
        <p:spPr>
          <a:xfrm>
            <a:off x="683568" y="3645024"/>
            <a:ext cx="6984776" cy="1752600"/>
          </a:xfrm>
        </p:spPr>
        <p:txBody>
          <a:bodyPr/>
          <a:lstStyle/>
          <a:p>
            <a:r>
              <a:rPr lang="en-GB" dirty="0"/>
              <a:t>Arguing from sources</a:t>
            </a:r>
          </a:p>
        </p:txBody>
      </p:sp>
    </p:spTree>
    <p:extLst>
      <p:ext uri="{BB962C8B-B14F-4D97-AF65-F5344CB8AC3E}">
        <p14:creationId xmlns:p14="http://schemas.microsoft.com/office/powerpoint/2010/main" val="42752655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79301-2744-4BEB-92D0-1C4FF0C08F55}"/>
              </a:ext>
            </a:extLst>
          </p:cNvPr>
          <p:cNvSpPr>
            <a:spLocks noGrp="1"/>
          </p:cNvSpPr>
          <p:nvPr>
            <p:ph type="title"/>
          </p:nvPr>
        </p:nvSpPr>
        <p:spPr/>
        <p:txBody>
          <a:bodyPr>
            <a:normAutofit/>
          </a:bodyPr>
          <a:lstStyle/>
          <a:p>
            <a:r>
              <a:rPr lang="en-GB" b="0" dirty="0">
                <a:solidFill>
                  <a:schemeClr val="bg1"/>
                </a:solidFill>
              </a:rPr>
              <a:t>Is it OK to record this session?</a:t>
            </a:r>
            <a:endParaRPr lang="en-GB" dirty="0">
              <a:solidFill>
                <a:schemeClr val="bg1"/>
              </a:solidFill>
            </a:endParaRPr>
          </a:p>
        </p:txBody>
      </p:sp>
      <p:sp>
        <p:nvSpPr>
          <p:cNvPr id="3" name="Content Placeholder 2">
            <a:extLst>
              <a:ext uri="{FF2B5EF4-FFF2-40B4-BE49-F238E27FC236}">
                <a16:creationId xmlns:a16="http://schemas.microsoft.com/office/drawing/2014/main" id="{D0809307-AB5B-4395-9A2C-B1DB01D7B7D0}"/>
              </a:ext>
            </a:extLst>
          </p:cNvPr>
          <p:cNvSpPr>
            <a:spLocks noGrp="1"/>
          </p:cNvSpPr>
          <p:nvPr>
            <p:ph idx="1"/>
          </p:nvPr>
        </p:nvSpPr>
        <p:spPr/>
        <p:txBody>
          <a:bodyPr vert="horz" lIns="91440" tIns="45720" rIns="91440" bIns="45720" rtlCol="0" anchor="t">
            <a:normAutofit/>
          </a:bodyPr>
          <a:lstStyle/>
          <a:p>
            <a:r>
              <a:rPr lang="en-GB" dirty="0">
                <a:latin typeface="Arial"/>
                <a:cs typeface="Arial"/>
              </a:rPr>
              <a:t>Put your hand up or use the chat if you don’t agree to recording this session.</a:t>
            </a:r>
          </a:p>
          <a:p>
            <a:r>
              <a:rPr lang="en-GB" dirty="0">
                <a:latin typeface="Arial"/>
                <a:cs typeface="Arial"/>
              </a:rPr>
              <a:t>Open the eBook, </a:t>
            </a:r>
            <a:r>
              <a:rPr lang="en-GB" i="1" dirty="0">
                <a:latin typeface="Arial"/>
                <a:cs typeface="Arial"/>
              </a:rPr>
              <a:t>Access EAP: Frameworks </a:t>
            </a:r>
            <a:r>
              <a:rPr lang="en-GB" dirty="0">
                <a:latin typeface="Arial"/>
                <a:cs typeface="Arial"/>
              </a:rPr>
              <a:t>in another tab so you can refer to it in this session</a:t>
            </a:r>
          </a:p>
          <a:p>
            <a:r>
              <a:rPr lang="en-GB" dirty="0">
                <a:latin typeface="Arial"/>
                <a:cs typeface="Arial"/>
              </a:rPr>
              <a:t>Turn to </a:t>
            </a:r>
            <a:r>
              <a:rPr lang="en-GB" dirty="0">
                <a:solidFill>
                  <a:srgbClr val="FFFF00"/>
                </a:solidFill>
                <a:latin typeface="Arial"/>
                <a:cs typeface="Arial"/>
              </a:rPr>
              <a:t>page 208 </a:t>
            </a:r>
            <a:r>
              <a:rPr lang="en-GB" dirty="0">
                <a:solidFill>
                  <a:srgbClr val="FFFFFF"/>
                </a:solidFill>
                <a:latin typeface="Arial"/>
                <a:cs typeface="Arial"/>
              </a:rPr>
              <a:t>in</a:t>
            </a:r>
            <a:r>
              <a:rPr lang="en-GB" dirty="0">
                <a:latin typeface="Arial"/>
                <a:cs typeface="Arial"/>
              </a:rPr>
              <a:t> your eBook.</a:t>
            </a:r>
          </a:p>
        </p:txBody>
      </p:sp>
      <p:sp>
        <p:nvSpPr>
          <p:cNvPr id="4" name="TextBox 3">
            <a:extLst>
              <a:ext uri="{FF2B5EF4-FFF2-40B4-BE49-F238E27FC236}">
                <a16:creationId xmlns:a16="http://schemas.microsoft.com/office/drawing/2014/main" id="{E4E6EDC9-EDF8-4FEA-AE98-26188C776DBD}"/>
              </a:ext>
            </a:extLst>
          </p:cNvPr>
          <p:cNvSpPr txBox="1"/>
          <p:nvPr/>
        </p:nvSpPr>
        <p:spPr>
          <a:xfrm>
            <a:off x="8405447" y="179348"/>
            <a:ext cx="480646" cy="369332"/>
          </a:xfrm>
          <a:prstGeom prst="rect">
            <a:avLst/>
          </a:prstGeom>
          <a:noFill/>
        </p:spPr>
        <p:txBody>
          <a:bodyPr wrap="square" rtlCol="0">
            <a:spAutoFit/>
          </a:bodyPr>
          <a:lstStyle/>
          <a:p>
            <a:r>
              <a:rPr lang="en-GB" dirty="0"/>
              <a:t>C</a:t>
            </a:r>
          </a:p>
        </p:txBody>
      </p:sp>
    </p:spTree>
    <p:extLst>
      <p:ext uri="{BB962C8B-B14F-4D97-AF65-F5344CB8AC3E}">
        <p14:creationId xmlns:p14="http://schemas.microsoft.com/office/powerpoint/2010/main" val="3177574807"/>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solidFill>
                  <a:schemeClr val="bg1"/>
                </a:solidFill>
              </a:rPr>
              <a:t>Aims</a:t>
            </a:r>
          </a:p>
        </p:txBody>
      </p:sp>
      <p:pic>
        <p:nvPicPr>
          <p:cNvPr id="5" name="Picture 4">
            <a:extLst>
              <a:ext uri="{FF2B5EF4-FFF2-40B4-BE49-F238E27FC236}">
                <a16:creationId xmlns:a16="http://schemas.microsoft.com/office/drawing/2014/main" id="{473EFD89-6DA2-4435-AC67-CFE231453EF5}"/>
              </a:ext>
            </a:extLst>
          </p:cNvPr>
          <p:cNvPicPr>
            <a:picLocks noChangeAspect="1"/>
          </p:cNvPicPr>
          <p:nvPr/>
        </p:nvPicPr>
        <p:blipFill>
          <a:blip r:embed="rId3"/>
          <a:stretch>
            <a:fillRect/>
          </a:stretch>
        </p:blipFill>
        <p:spPr>
          <a:xfrm>
            <a:off x="547769" y="2851671"/>
            <a:ext cx="8202821" cy="3477171"/>
          </a:xfrm>
          <a:prstGeom prst="rect">
            <a:avLst/>
          </a:prstGeom>
        </p:spPr>
      </p:pic>
    </p:spTree>
    <p:extLst>
      <p:ext uri="{BB962C8B-B14F-4D97-AF65-F5344CB8AC3E}">
        <p14:creationId xmlns:p14="http://schemas.microsoft.com/office/powerpoint/2010/main" val="32309920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79301-2744-4BEB-92D0-1C4FF0C08F55}"/>
              </a:ext>
            </a:extLst>
          </p:cNvPr>
          <p:cNvSpPr>
            <a:spLocks noGrp="1"/>
          </p:cNvSpPr>
          <p:nvPr>
            <p:ph type="title"/>
          </p:nvPr>
        </p:nvSpPr>
        <p:spPr/>
        <p:txBody>
          <a:bodyPr>
            <a:normAutofit/>
          </a:bodyPr>
          <a:lstStyle/>
          <a:p>
            <a:r>
              <a:rPr lang="en-GB" dirty="0">
                <a:solidFill>
                  <a:schemeClr val="bg1"/>
                </a:solidFill>
              </a:rPr>
              <a:t>Link to Academic Literacy exam</a:t>
            </a:r>
          </a:p>
        </p:txBody>
      </p:sp>
      <p:sp>
        <p:nvSpPr>
          <p:cNvPr id="3" name="Content Placeholder 2">
            <a:extLst>
              <a:ext uri="{FF2B5EF4-FFF2-40B4-BE49-F238E27FC236}">
                <a16:creationId xmlns:a16="http://schemas.microsoft.com/office/drawing/2014/main" id="{D0809307-AB5B-4395-9A2C-B1DB01D7B7D0}"/>
              </a:ext>
            </a:extLst>
          </p:cNvPr>
          <p:cNvSpPr>
            <a:spLocks noGrp="1"/>
          </p:cNvSpPr>
          <p:nvPr>
            <p:ph idx="1"/>
          </p:nvPr>
        </p:nvSpPr>
        <p:spPr>
          <a:xfrm>
            <a:off x="611560" y="2348880"/>
            <a:ext cx="8075240" cy="4248472"/>
          </a:xfrm>
        </p:spPr>
        <p:txBody>
          <a:bodyPr vert="horz" lIns="91440" tIns="45720" rIns="91440" bIns="45720" rtlCol="0" anchor="t">
            <a:normAutofit/>
          </a:bodyPr>
          <a:lstStyle/>
          <a:p>
            <a:r>
              <a:rPr lang="en-GB" dirty="0"/>
              <a:t>At the end of your PSE Online programme, you will have an Academic Literacy exam.</a:t>
            </a:r>
          </a:p>
          <a:p>
            <a:r>
              <a:rPr lang="en-GB" dirty="0"/>
              <a:t>You will be guided to read two texts so that you can take notes to answer an essay question.</a:t>
            </a:r>
          </a:p>
          <a:p>
            <a:r>
              <a:rPr lang="en-GB" dirty="0"/>
              <a:t>The essay question will take the form </a:t>
            </a:r>
            <a:br>
              <a:rPr lang="en-GB" dirty="0"/>
            </a:br>
            <a:r>
              <a:rPr lang="en-GB" dirty="0"/>
              <a:t>‘To what extent…?’</a:t>
            </a:r>
          </a:p>
          <a:p>
            <a:r>
              <a:rPr lang="en-GB" dirty="0"/>
              <a:t>The learning outcomes this week will help you to achieve good marks in this exam.</a:t>
            </a:r>
          </a:p>
        </p:txBody>
      </p:sp>
    </p:spTree>
    <p:extLst>
      <p:ext uri="{BB962C8B-B14F-4D97-AF65-F5344CB8AC3E}">
        <p14:creationId xmlns:p14="http://schemas.microsoft.com/office/powerpoint/2010/main" val="687362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8402CCA9-2D33-400D-ABF1-22290B11F7F5}"/>
              </a:ext>
            </a:extLst>
          </p:cNvPr>
          <p:cNvSpPr txBox="1"/>
          <p:nvPr/>
        </p:nvSpPr>
        <p:spPr>
          <a:xfrm>
            <a:off x="2174136" y="347340"/>
            <a:ext cx="6502319" cy="1569660"/>
          </a:xfrm>
          <a:prstGeom prst="rect">
            <a:avLst/>
          </a:prstGeom>
          <a:noFill/>
        </p:spPr>
        <p:txBody>
          <a:bodyPr wrap="square" rtlCol="0">
            <a:spAutoFit/>
          </a:bodyPr>
          <a:lstStyle/>
          <a:p>
            <a:r>
              <a:rPr lang="en-GB" sz="2400" dirty="0">
                <a:latin typeface="Arial" panose="020B0604020202020204" pitchFamily="34" charset="0"/>
                <a:cs typeface="Arial" panose="020B0604020202020204" pitchFamily="34" charset="0"/>
              </a:rPr>
              <a:t>Discuss these metaphors with your class</a:t>
            </a:r>
          </a:p>
          <a:p>
            <a:pPr marL="342900" indent="-342900">
              <a:buFont typeface="Arial" panose="020B0604020202020204" pitchFamily="34" charset="0"/>
              <a:buChar char="•"/>
            </a:pPr>
            <a:r>
              <a:rPr lang="en-GB" sz="2400" dirty="0">
                <a:latin typeface="Arial" panose="020B0604020202020204" pitchFamily="34" charset="0"/>
                <a:cs typeface="Arial" panose="020B0604020202020204" pitchFamily="34" charset="0"/>
              </a:rPr>
              <a:t>what do the lemons represent?</a:t>
            </a:r>
          </a:p>
          <a:p>
            <a:pPr marL="342900" indent="-342900">
              <a:buFont typeface="Arial" panose="020B0604020202020204" pitchFamily="34" charset="0"/>
              <a:buChar char="•"/>
            </a:pPr>
            <a:r>
              <a:rPr lang="en-GB" sz="2400" dirty="0">
                <a:latin typeface="Arial" panose="020B0604020202020204" pitchFamily="34" charset="0"/>
                <a:cs typeface="Arial" panose="020B0604020202020204" pitchFamily="34" charset="0"/>
              </a:rPr>
              <a:t>what does the juice represent?</a:t>
            </a:r>
          </a:p>
          <a:p>
            <a:pPr marL="342900" indent="-342900">
              <a:buFont typeface="Arial" panose="020B0604020202020204" pitchFamily="34" charset="0"/>
              <a:buChar char="•"/>
            </a:pPr>
            <a:r>
              <a:rPr lang="en-GB" sz="2400" dirty="0">
                <a:latin typeface="Arial" panose="020B0604020202020204" pitchFamily="34" charset="0"/>
                <a:cs typeface="Arial" panose="020B0604020202020204" pitchFamily="34" charset="0"/>
              </a:rPr>
              <a:t>What do the pearls represent?</a:t>
            </a:r>
          </a:p>
        </p:txBody>
      </p:sp>
      <p:pic>
        <p:nvPicPr>
          <p:cNvPr id="2" name="Picture 1">
            <a:extLst>
              <a:ext uri="{FF2B5EF4-FFF2-40B4-BE49-F238E27FC236}">
                <a16:creationId xmlns:a16="http://schemas.microsoft.com/office/drawing/2014/main" id="{175FFA46-8C31-4306-B3BC-AE71657AB8B2}"/>
              </a:ext>
            </a:extLst>
          </p:cNvPr>
          <p:cNvPicPr>
            <a:picLocks noChangeAspect="1"/>
          </p:cNvPicPr>
          <p:nvPr/>
        </p:nvPicPr>
        <p:blipFill>
          <a:blip r:embed="rId5"/>
          <a:stretch>
            <a:fillRect/>
          </a:stretch>
        </p:blipFill>
        <p:spPr>
          <a:xfrm>
            <a:off x="6109652" y="1917000"/>
            <a:ext cx="2877739" cy="2986216"/>
          </a:xfrm>
          <a:prstGeom prst="rect">
            <a:avLst/>
          </a:prstGeom>
        </p:spPr>
      </p:pic>
      <p:pic>
        <p:nvPicPr>
          <p:cNvPr id="9" name="Picture 8">
            <a:extLst>
              <a:ext uri="{FF2B5EF4-FFF2-40B4-BE49-F238E27FC236}">
                <a16:creationId xmlns:a16="http://schemas.microsoft.com/office/drawing/2014/main" id="{488B7C69-CA93-44A4-B00B-B911BAB0BC17}"/>
              </a:ext>
            </a:extLst>
          </p:cNvPr>
          <p:cNvPicPr>
            <a:picLocks noChangeAspect="1"/>
          </p:cNvPicPr>
          <p:nvPr/>
        </p:nvPicPr>
        <p:blipFill>
          <a:blip r:embed="rId6"/>
          <a:stretch>
            <a:fillRect/>
          </a:stretch>
        </p:blipFill>
        <p:spPr>
          <a:xfrm>
            <a:off x="2326358" y="4149080"/>
            <a:ext cx="2607479" cy="2503180"/>
          </a:xfrm>
          <a:prstGeom prst="rect">
            <a:avLst/>
          </a:prstGeom>
        </p:spPr>
      </p:pic>
      <p:pic>
        <p:nvPicPr>
          <p:cNvPr id="8" name="Picture 7">
            <a:extLst>
              <a:ext uri="{FF2B5EF4-FFF2-40B4-BE49-F238E27FC236}">
                <a16:creationId xmlns:a16="http://schemas.microsoft.com/office/drawing/2014/main" id="{5B441C12-5E51-4FB1-AF65-2DFAEA4991F4}"/>
              </a:ext>
            </a:extLst>
          </p:cNvPr>
          <p:cNvPicPr>
            <a:picLocks noChangeAspect="1"/>
          </p:cNvPicPr>
          <p:nvPr/>
        </p:nvPicPr>
        <p:blipFill>
          <a:blip r:embed="rId7"/>
          <a:stretch>
            <a:fillRect/>
          </a:stretch>
        </p:blipFill>
        <p:spPr>
          <a:xfrm>
            <a:off x="224782" y="2276872"/>
            <a:ext cx="3533241" cy="2503180"/>
          </a:xfrm>
          <a:prstGeom prst="rect">
            <a:avLst/>
          </a:prstGeom>
        </p:spPr>
      </p:pic>
      <p:pic>
        <p:nvPicPr>
          <p:cNvPr id="7" name="Picture 6">
            <a:extLst>
              <a:ext uri="{FF2B5EF4-FFF2-40B4-BE49-F238E27FC236}">
                <a16:creationId xmlns:a16="http://schemas.microsoft.com/office/drawing/2014/main" id="{E918978F-644E-41A0-84DC-EC7159DC3B78}"/>
              </a:ext>
            </a:extLst>
          </p:cNvPr>
          <p:cNvPicPr>
            <a:picLocks noChangeAspect="1"/>
          </p:cNvPicPr>
          <p:nvPr/>
        </p:nvPicPr>
        <p:blipFill>
          <a:blip r:embed="rId8"/>
          <a:stretch>
            <a:fillRect/>
          </a:stretch>
        </p:blipFill>
        <p:spPr>
          <a:xfrm>
            <a:off x="5472584" y="4603868"/>
            <a:ext cx="3550611" cy="2244067"/>
          </a:xfrm>
          <a:prstGeom prst="rect">
            <a:avLst/>
          </a:prstGeom>
        </p:spPr>
      </p:pic>
    </p:spTree>
    <p:extLst>
      <p:ext uri="{BB962C8B-B14F-4D97-AF65-F5344CB8AC3E}">
        <p14:creationId xmlns:p14="http://schemas.microsoft.com/office/powerpoint/2010/main" val="2331806386"/>
      </p:ext>
    </p:extLst>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611560" y="1052736"/>
            <a:ext cx="8075240" cy="998984"/>
          </a:xfrm>
        </p:spPr>
        <p:txBody>
          <a:bodyPr>
            <a:normAutofit/>
          </a:bodyPr>
          <a:lstStyle/>
          <a:p>
            <a:r>
              <a:rPr lang="en-US" sz="3200" dirty="0"/>
              <a:t>Activating writer’s voice</a:t>
            </a:r>
            <a:endParaRPr lang="en-GB" sz="3200" dirty="0"/>
          </a:p>
        </p:txBody>
      </p:sp>
      <p:sp>
        <p:nvSpPr>
          <p:cNvPr id="10" name="Content Placeholder 9"/>
          <p:cNvSpPr>
            <a:spLocks noGrp="1"/>
          </p:cNvSpPr>
          <p:nvPr>
            <p:ph idx="1"/>
          </p:nvPr>
        </p:nvSpPr>
        <p:spPr>
          <a:xfrm>
            <a:off x="611560" y="2204864"/>
            <a:ext cx="2088232" cy="4308010"/>
          </a:xfrm>
        </p:spPr>
        <p:txBody>
          <a:bodyPr>
            <a:noAutofit/>
          </a:bodyPr>
          <a:lstStyle/>
          <a:p>
            <a:pPr marL="0" indent="0">
              <a:buNone/>
            </a:pPr>
            <a:r>
              <a:rPr lang="en-GB" sz="2400" dirty="0"/>
              <a:t>Activating writer’s voice</a:t>
            </a:r>
          </a:p>
          <a:p>
            <a:pPr marL="0" indent="0">
              <a:buNone/>
            </a:pPr>
            <a:endParaRPr lang="en-GB" sz="2400" dirty="0"/>
          </a:p>
          <a:p>
            <a:pPr marL="0" indent="0">
              <a:buNone/>
            </a:pPr>
            <a:r>
              <a:rPr lang="en-GB" sz="2400" dirty="0"/>
              <a:t>Brainstorming &amp; developing a reading framework happen at the same time and feed into each other.  </a:t>
            </a:r>
          </a:p>
          <a:p>
            <a:pPr marL="0" indent="0">
              <a:buNone/>
            </a:pPr>
            <a:endParaRPr lang="en-GB" sz="2400" dirty="0"/>
          </a:p>
        </p:txBody>
      </p:sp>
      <p:pic>
        <p:nvPicPr>
          <p:cNvPr id="2" name="Picture 1">
            <a:extLst>
              <a:ext uri="{FF2B5EF4-FFF2-40B4-BE49-F238E27FC236}">
                <a16:creationId xmlns:a16="http://schemas.microsoft.com/office/drawing/2014/main" id="{19A131A3-4AD6-40C7-9725-2451C09FE692}"/>
              </a:ext>
            </a:extLst>
          </p:cNvPr>
          <p:cNvPicPr>
            <a:picLocks noChangeAspect="1"/>
          </p:cNvPicPr>
          <p:nvPr/>
        </p:nvPicPr>
        <p:blipFill>
          <a:blip r:embed="rId3"/>
          <a:stretch>
            <a:fillRect/>
          </a:stretch>
        </p:blipFill>
        <p:spPr>
          <a:xfrm>
            <a:off x="3082911" y="2051720"/>
            <a:ext cx="6061089" cy="4803413"/>
          </a:xfrm>
          <a:prstGeom prst="rect">
            <a:avLst/>
          </a:prstGeom>
        </p:spPr>
      </p:pic>
    </p:spTree>
    <p:extLst>
      <p:ext uri="{BB962C8B-B14F-4D97-AF65-F5344CB8AC3E}">
        <p14:creationId xmlns:p14="http://schemas.microsoft.com/office/powerpoint/2010/main" val="20271727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611560" y="1052736"/>
            <a:ext cx="8075240" cy="998984"/>
          </a:xfrm>
        </p:spPr>
        <p:txBody>
          <a:bodyPr>
            <a:normAutofit fontScale="90000"/>
          </a:bodyPr>
          <a:lstStyle/>
          <a:p>
            <a:r>
              <a:rPr lang="en-US" sz="3200" dirty="0"/>
              <a:t>Planning an assignment with writer’s voice</a:t>
            </a:r>
            <a:endParaRPr lang="en-GB" sz="3200" dirty="0"/>
          </a:p>
        </p:txBody>
      </p:sp>
      <p:sp>
        <p:nvSpPr>
          <p:cNvPr id="4" name="Content Placeholder 3">
            <a:extLst>
              <a:ext uri="{FF2B5EF4-FFF2-40B4-BE49-F238E27FC236}">
                <a16:creationId xmlns:a16="http://schemas.microsoft.com/office/drawing/2014/main" id="{BC34D24F-0F12-4BB1-84B4-4570D44E5733}"/>
              </a:ext>
            </a:extLst>
          </p:cNvPr>
          <p:cNvSpPr>
            <a:spLocks noGrp="1"/>
          </p:cNvSpPr>
          <p:nvPr>
            <p:ph idx="1"/>
          </p:nvPr>
        </p:nvSpPr>
        <p:spPr/>
        <p:txBody>
          <a:bodyPr>
            <a:normAutofit lnSpcReduction="10000"/>
          </a:bodyPr>
          <a:lstStyle/>
          <a:p>
            <a:r>
              <a:rPr lang="en-GB" sz="2400" dirty="0"/>
              <a:t>Mauricio is a PhD student in the School of Health. </a:t>
            </a:r>
          </a:p>
          <a:p>
            <a:r>
              <a:rPr lang="en-GB" sz="2400" dirty="0"/>
              <a:t>He supervises a tutorial group of undergraduate students.</a:t>
            </a:r>
          </a:p>
          <a:p>
            <a:r>
              <a:rPr lang="en-GB" sz="2400" dirty="0"/>
              <a:t>The group has been set an assignment question:</a:t>
            </a:r>
          </a:p>
          <a:p>
            <a:pPr marL="800100" lvl="2" indent="0">
              <a:buNone/>
            </a:pPr>
            <a:r>
              <a:rPr lang="en-GB" i="1" dirty="0"/>
              <a:t>Critically evaluate definitions of health as a concept for health professionals </a:t>
            </a:r>
            <a:r>
              <a:rPr lang="en-GB" dirty="0"/>
              <a:t>(400 – 500 words)</a:t>
            </a:r>
            <a:endParaRPr lang="en-GB" i="1" dirty="0"/>
          </a:p>
          <a:p>
            <a:r>
              <a:rPr lang="en-GB" sz="2400" dirty="0"/>
              <a:t>The assignment is quite short and Mauricio has provided a reading list.</a:t>
            </a:r>
          </a:p>
          <a:p>
            <a:r>
              <a:rPr lang="en-GB" sz="2400" dirty="0"/>
              <a:t>Why were these sources chosen for the reading list? Look for key words related to the essay question.</a:t>
            </a:r>
          </a:p>
          <a:p>
            <a:endParaRPr lang="en-GB" dirty="0"/>
          </a:p>
        </p:txBody>
      </p:sp>
    </p:spTree>
    <p:extLst>
      <p:ext uri="{BB962C8B-B14F-4D97-AF65-F5344CB8AC3E}">
        <p14:creationId xmlns:p14="http://schemas.microsoft.com/office/powerpoint/2010/main" val="28545181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611560" y="839325"/>
            <a:ext cx="8075240" cy="998984"/>
          </a:xfrm>
        </p:spPr>
        <p:txBody>
          <a:bodyPr>
            <a:normAutofit/>
          </a:bodyPr>
          <a:lstStyle/>
          <a:p>
            <a:r>
              <a:rPr lang="en-US" sz="3200" dirty="0"/>
              <a:t>Why the sources were chosen</a:t>
            </a:r>
            <a:endParaRPr lang="en-GB" sz="3200" dirty="0"/>
          </a:p>
        </p:txBody>
      </p:sp>
      <p:pic>
        <p:nvPicPr>
          <p:cNvPr id="3" name="Picture 2">
            <a:extLst>
              <a:ext uri="{FF2B5EF4-FFF2-40B4-BE49-F238E27FC236}">
                <a16:creationId xmlns:a16="http://schemas.microsoft.com/office/drawing/2014/main" id="{5DDE3E7D-C08E-4843-8C42-8257C6F31AE7}"/>
              </a:ext>
            </a:extLst>
          </p:cNvPr>
          <p:cNvPicPr>
            <a:picLocks noChangeAspect="1"/>
          </p:cNvPicPr>
          <p:nvPr/>
        </p:nvPicPr>
        <p:blipFill>
          <a:blip r:embed="rId3"/>
          <a:stretch>
            <a:fillRect/>
          </a:stretch>
        </p:blipFill>
        <p:spPr>
          <a:xfrm>
            <a:off x="386416" y="1847935"/>
            <a:ext cx="8371168" cy="4869160"/>
          </a:xfrm>
          <a:prstGeom prst="rect">
            <a:avLst/>
          </a:prstGeom>
        </p:spPr>
      </p:pic>
      <p:sp>
        <p:nvSpPr>
          <p:cNvPr id="5" name="Oval 4">
            <a:extLst>
              <a:ext uri="{FF2B5EF4-FFF2-40B4-BE49-F238E27FC236}">
                <a16:creationId xmlns:a16="http://schemas.microsoft.com/office/drawing/2014/main" id="{322EB03C-F7B7-426A-9C69-15194AF77368}"/>
              </a:ext>
            </a:extLst>
          </p:cNvPr>
          <p:cNvSpPr/>
          <p:nvPr/>
        </p:nvSpPr>
        <p:spPr>
          <a:xfrm>
            <a:off x="2555776" y="2751591"/>
            <a:ext cx="1872208" cy="3600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Oval 6">
            <a:extLst>
              <a:ext uri="{FF2B5EF4-FFF2-40B4-BE49-F238E27FC236}">
                <a16:creationId xmlns:a16="http://schemas.microsoft.com/office/drawing/2014/main" id="{E25DFA25-024B-46E6-85D5-8F011BDBE1B6}"/>
              </a:ext>
            </a:extLst>
          </p:cNvPr>
          <p:cNvSpPr/>
          <p:nvPr/>
        </p:nvSpPr>
        <p:spPr>
          <a:xfrm>
            <a:off x="6534456" y="3609020"/>
            <a:ext cx="1143008" cy="3600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a:extLst>
              <a:ext uri="{FF2B5EF4-FFF2-40B4-BE49-F238E27FC236}">
                <a16:creationId xmlns:a16="http://schemas.microsoft.com/office/drawing/2014/main" id="{F859A10F-236F-4D9A-8F88-4513F42D640E}"/>
              </a:ext>
            </a:extLst>
          </p:cNvPr>
          <p:cNvSpPr/>
          <p:nvPr/>
        </p:nvSpPr>
        <p:spPr>
          <a:xfrm>
            <a:off x="3713076" y="5589240"/>
            <a:ext cx="1872208" cy="3600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0254925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611560" y="839325"/>
            <a:ext cx="8075240" cy="998984"/>
          </a:xfrm>
        </p:spPr>
        <p:txBody>
          <a:bodyPr>
            <a:normAutofit fontScale="90000"/>
          </a:bodyPr>
          <a:lstStyle/>
          <a:p>
            <a:r>
              <a:rPr lang="en-US" sz="3200" dirty="0"/>
              <a:t>Understanding the assignment - </a:t>
            </a:r>
            <a:r>
              <a:rPr lang="en-US" sz="3200" dirty="0">
                <a:solidFill>
                  <a:srgbClr val="FF0000"/>
                </a:solidFill>
              </a:rPr>
              <a:t>answers</a:t>
            </a:r>
            <a:endParaRPr lang="en-GB" sz="3200" dirty="0">
              <a:solidFill>
                <a:srgbClr val="FF0000"/>
              </a:solidFill>
            </a:endParaRPr>
          </a:p>
        </p:txBody>
      </p:sp>
      <p:sp>
        <p:nvSpPr>
          <p:cNvPr id="10" name="Content Placeholder 9"/>
          <p:cNvSpPr>
            <a:spLocks noGrp="1"/>
          </p:cNvSpPr>
          <p:nvPr>
            <p:ph idx="1"/>
          </p:nvPr>
        </p:nvSpPr>
        <p:spPr>
          <a:xfrm>
            <a:off x="611560" y="1898643"/>
            <a:ext cx="7848872" cy="4120031"/>
          </a:xfrm>
        </p:spPr>
        <p:txBody>
          <a:bodyPr vert="horz" lIns="91440" tIns="45720" rIns="91440" bIns="45720" rtlCol="0" anchor="t">
            <a:noAutofit/>
          </a:bodyPr>
          <a:lstStyle/>
          <a:p>
            <a:r>
              <a:rPr lang="en-GB" sz="2400" dirty="0">
                <a:solidFill>
                  <a:schemeClr val="tx1">
                    <a:lumMod val="50000"/>
                  </a:schemeClr>
                </a:solidFill>
                <a:latin typeface="Arial"/>
                <a:cs typeface="Arial"/>
              </a:rPr>
              <a:t>What is the topic? </a:t>
            </a:r>
            <a:r>
              <a:rPr lang="en-GB" sz="2400" dirty="0">
                <a:solidFill>
                  <a:srgbClr val="00B050"/>
                </a:solidFill>
                <a:latin typeface="Arial"/>
                <a:cs typeface="Arial"/>
              </a:rPr>
              <a:t>Health</a:t>
            </a:r>
          </a:p>
          <a:p>
            <a:r>
              <a:rPr lang="en-GB" sz="2400" dirty="0">
                <a:solidFill>
                  <a:schemeClr val="tx1">
                    <a:lumMod val="50000"/>
                  </a:schemeClr>
                </a:solidFill>
                <a:latin typeface="Arial"/>
                <a:cs typeface="Arial"/>
              </a:rPr>
              <a:t>What aspects of the topic need to be covered? </a:t>
            </a:r>
            <a:r>
              <a:rPr lang="en-GB" sz="2400" dirty="0">
                <a:solidFill>
                  <a:srgbClr val="00B050"/>
                </a:solidFill>
                <a:latin typeface="Arial"/>
                <a:cs typeface="Arial"/>
              </a:rPr>
              <a:t>Definitions of health</a:t>
            </a:r>
          </a:p>
          <a:p>
            <a:r>
              <a:rPr lang="en-GB" sz="2400" dirty="0">
                <a:solidFill>
                  <a:schemeClr val="tx1">
                    <a:lumMod val="50000"/>
                  </a:schemeClr>
                </a:solidFill>
                <a:latin typeface="Arial"/>
                <a:cs typeface="Arial"/>
              </a:rPr>
              <a:t>What instruction word tells you the task? </a:t>
            </a:r>
            <a:br>
              <a:rPr lang="en-GB" sz="2400" dirty="0">
                <a:solidFill>
                  <a:schemeClr val="tx1">
                    <a:lumMod val="50000"/>
                  </a:schemeClr>
                </a:solidFill>
                <a:latin typeface="Arial"/>
                <a:cs typeface="Arial"/>
              </a:rPr>
            </a:br>
            <a:r>
              <a:rPr lang="en-GB" sz="2400" dirty="0">
                <a:solidFill>
                  <a:srgbClr val="00B050"/>
                </a:solidFill>
                <a:latin typeface="Arial"/>
                <a:cs typeface="Arial"/>
              </a:rPr>
              <a:t>Critically evaluate</a:t>
            </a:r>
          </a:p>
          <a:p>
            <a:r>
              <a:rPr lang="en-GB" sz="2400" dirty="0">
                <a:solidFill>
                  <a:schemeClr val="tx1">
                    <a:lumMod val="50000"/>
                  </a:schemeClr>
                </a:solidFill>
                <a:latin typeface="Arial"/>
                <a:cs typeface="Arial"/>
              </a:rPr>
              <a:t>What does the task ask you to do in relation to the topic? </a:t>
            </a:r>
            <a:r>
              <a:rPr lang="en-GB" sz="2400" dirty="0">
                <a:solidFill>
                  <a:srgbClr val="00B050"/>
                </a:solidFill>
                <a:latin typeface="Arial"/>
                <a:cs typeface="Arial"/>
              </a:rPr>
              <a:t>Assess whether definitions of health are useful.</a:t>
            </a:r>
          </a:p>
          <a:p>
            <a:r>
              <a:rPr lang="en-GB" sz="2400" dirty="0">
                <a:solidFill>
                  <a:schemeClr val="tx1">
                    <a:lumMod val="50000"/>
                  </a:schemeClr>
                </a:solidFill>
                <a:latin typeface="Arial"/>
                <a:cs typeface="Arial"/>
              </a:rPr>
              <a:t>Is there a perspective, in other words a particular viewpoint to be taken into consideration?</a:t>
            </a:r>
            <a:br>
              <a:rPr lang="en-GB" sz="2400" dirty="0">
                <a:solidFill>
                  <a:schemeClr val="tx1">
                    <a:lumMod val="50000"/>
                  </a:schemeClr>
                </a:solidFill>
                <a:latin typeface="Arial"/>
                <a:cs typeface="Arial"/>
              </a:rPr>
            </a:br>
            <a:r>
              <a:rPr lang="en-GB" sz="2400" dirty="0">
                <a:solidFill>
                  <a:srgbClr val="00B050"/>
                </a:solidFill>
                <a:latin typeface="Arial"/>
                <a:cs typeface="Arial"/>
              </a:rPr>
              <a:t>For health professionals, i.e. for practice.</a:t>
            </a:r>
          </a:p>
          <a:p>
            <a:endParaRPr lang="en-GB" sz="2400" dirty="0">
              <a:solidFill>
                <a:schemeClr val="tx1">
                  <a:lumMod val="50000"/>
                </a:schemeClr>
              </a:solidFill>
              <a:latin typeface="Arial"/>
              <a:cs typeface="Arial"/>
            </a:endParaRPr>
          </a:p>
        </p:txBody>
      </p:sp>
    </p:spTree>
    <p:extLst>
      <p:ext uri="{BB962C8B-B14F-4D97-AF65-F5344CB8AC3E}">
        <p14:creationId xmlns:p14="http://schemas.microsoft.com/office/powerpoint/2010/main" val="36846300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Share &amp; discuss what you know</a:t>
            </a:r>
          </a:p>
        </p:txBody>
      </p:sp>
      <p:pic>
        <p:nvPicPr>
          <p:cNvPr id="3" name="Picture 2"/>
          <p:cNvPicPr>
            <a:picLocks noChangeAspect="1"/>
          </p:cNvPicPr>
          <p:nvPr/>
        </p:nvPicPr>
        <p:blipFill>
          <a:blip r:embed="rId3"/>
          <a:stretch>
            <a:fillRect/>
          </a:stretch>
        </p:blipFill>
        <p:spPr>
          <a:xfrm>
            <a:off x="306658" y="2267744"/>
            <a:ext cx="8685041" cy="1526311"/>
          </a:xfrm>
          <a:prstGeom prst="rect">
            <a:avLst/>
          </a:prstGeom>
        </p:spPr>
      </p:pic>
      <p:sp>
        <p:nvSpPr>
          <p:cNvPr id="4" name="TextBox 3"/>
          <p:cNvSpPr txBox="1"/>
          <p:nvPr/>
        </p:nvSpPr>
        <p:spPr>
          <a:xfrm>
            <a:off x="436710" y="3794055"/>
            <a:ext cx="8424936" cy="2308324"/>
          </a:xfrm>
          <a:prstGeom prst="rect">
            <a:avLst/>
          </a:prstGeom>
          <a:noFill/>
        </p:spPr>
        <p:txBody>
          <a:bodyPr wrap="square" rtlCol="0">
            <a:spAutoFit/>
          </a:bodyPr>
          <a:lstStyle/>
          <a:p>
            <a:pPr marL="342900" lvl="0" indent="-342900">
              <a:buFont typeface="Arial" panose="020B0604020202020204" pitchFamily="34" charset="0"/>
              <a:buChar char="•"/>
            </a:pPr>
            <a:r>
              <a:rPr lang="en-GB" sz="2400" dirty="0">
                <a:latin typeface="Arial" panose="020B0604020202020204" pitchFamily="34" charset="0"/>
                <a:cs typeface="Arial" panose="020B0604020202020204" pitchFamily="34" charset="0"/>
              </a:rPr>
              <a:t>Is this state of health achievable?</a:t>
            </a:r>
          </a:p>
          <a:p>
            <a:pPr marL="342900" indent="-342900">
              <a:buFont typeface="Arial" panose="020B0604020202020204" pitchFamily="34" charset="0"/>
              <a:buChar char="•"/>
            </a:pPr>
            <a:r>
              <a:rPr lang="en-GB" sz="2400" dirty="0">
                <a:latin typeface="Arial" panose="020B0604020202020204" pitchFamily="34" charset="0"/>
                <a:cs typeface="Arial" panose="020B0604020202020204" pitchFamily="34" charset="0"/>
              </a:rPr>
              <a:t>Is it useful for health professionals?</a:t>
            </a:r>
          </a:p>
          <a:p>
            <a:pPr marL="342900" lvl="0" indent="-342900">
              <a:buFont typeface="Arial" panose="020B0604020202020204" pitchFamily="34" charset="0"/>
              <a:buChar char="•"/>
            </a:pPr>
            <a:r>
              <a:rPr lang="en-GB" sz="2400" dirty="0">
                <a:latin typeface="Arial" panose="020B0604020202020204" pitchFamily="34" charset="0"/>
                <a:cs typeface="Arial" panose="020B0604020202020204" pitchFamily="34" charset="0"/>
              </a:rPr>
              <a:t>Can you think of situations in your health service when a definition of health would be necessary?</a:t>
            </a:r>
          </a:p>
          <a:p>
            <a:pPr marL="342900" indent="-342900">
              <a:buFont typeface="Arial" panose="020B0604020202020204" pitchFamily="34" charset="0"/>
              <a:buChar char="•"/>
            </a:pPr>
            <a:r>
              <a:rPr lang="en-GB" sz="2400" dirty="0">
                <a:latin typeface="Arial" panose="020B0604020202020204" pitchFamily="34" charset="0"/>
                <a:cs typeface="Arial" panose="020B0604020202020204" pitchFamily="34" charset="0"/>
              </a:rPr>
              <a:t>Could someone with a physical disability or a mental health problem ever be defined as healthy?</a:t>
            </a:r>
          </a:p>
        </p:txBody>
      </p:sp>
    </p:spTree>
    <p:extLst>
      <p:ext uri="{BB962C8B-B14F-4D97-AF65-F5344CB8AC3E}">
        <p14:creationId xmlns:p14="http://schemas.microsoft.com/office/powerpoint/2010/main" val="29517852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normAutofit/>
          </a:bodyPr>
          <a:lstStyle/>
          <a:p>
            <a:r>
              <a:rPr lang="en-US" sz="3200" dirty="0"/>
              <a:t>Share your preparation for writing</a:t>
            </a:r>
            <a:endParaRPr lang="en-GB" sz="3200" dirty="0"/>
          </a:p>
        </p:txBody>
      </p:sp>
      <p:sp>
        <p:nvSpPr>
          <p:cNvPr id="10" name="Content Placeholder 9"/>
          <p:cNvSpPr>
            <a:spLocks noGrp="1"/>
          </p:cNvSpPr>
          <p:nvPr>
            <p:ph idx="1"/>
          </p:nvPr>
        </p:nvSpPr>
        <p:spPr>
          <a:xfrm>
            <a:off x="611559" y="2348880"/>
            <a:ext cx="8124667" cy="4176464"/>
          </a:xfrm>
        </p:spPr>
        <p:txBody>
          <a:bodyPr>
            <a:noAutofit/>
          </a:bodyPr>
          <a:lstStyle/>
          <a:p>
            <a:pPr marL="0" indent="0">
              <a:buNone/>
            </a:pPr>
            <a:r>
              <a:rPr lang="en-GB" sz="2400" dirty="0"/>
              <a:t>In the extracts from the sources on p 211.</a:t>
            </a:r>
          </a:p>
          <a:p>
            <a:r>
              <a:rPr lang="en-GB" sz="2400" dirty="0"/>
              <a:t>Naidoo &amp; Wills (2000) describe definitions of health?</a:t>
            </a:r>
          </a:p>
          <a:p>
            <a:r>
              <a:rPr lang="en-GB" sz="2400" dirty="0" err="1"/>
              <a:t>Awofeso</a:t>
            </a:r>
            <a:r>
              <a:rPr lang="en-GB" sz="2400" dirty="0"/>
              <a:t> (2005), &amp; </a:t>
            </a:r>
            <a:r>
              <a:rPr lang="en-GB" sz="2400" dirty="0" err="1"/>
              <a:t>Yach</a:t>
            </a:r>
            <a:r>
              <a:rPr lang="en-GB" sz="2400" dirty="0"/>
              <a:t> (1998) adopt a critical perspective on the WHO definition?</a:t>
            </a:r>
          </a:p>
          <a:p>
            <a:r>
              <a:rPr lang="en-GB" sz="2400" dirty="0"/>
              <a:t>Share the questions your wrote to guide critical reading.</a:t>
            </a:r>
          </a:p>
          <a:p>
            <a:r>
              <a:rPr lang="en-GB" sz="2400" dirty="0"/>
              <a:t>Share the notes you made from these sources.</a:t>
            </a:r>
          </a:p>
          <a:p>
            <a:r>
              <a:rPr lang="en-GB" sz="2400" dirty="0"/>
              <a:t>How would you structure an answer to the question?</a:t>
            </a:r>
          </a:p>
          <a:p>
            <a:pPr marL="0" indent="0">
              <a:buNone/>
            </a:pPr>
            <a:r>
              <a:rPr lang="en-GB" sz="2400" dirty="0"/>
              <a:t>How well does your plan match the effective student text?</a:t>
            </a:r>
          </a:p>
        </p:txBody>
      </p:sp>
    </p:spTree>
    <p:extLst>
      <p:ext uri="{BB962C8B-B14F-4D97-AF65-F5344CB8AC3E}">
        <p14:creationId xmlns:p14="http://schemas.microsoft.com/office/powerpoint/2010/main" val="4761902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508720" y="1268760"/>
            <a:ext cx="8280920" cy="998984"/>
          </a:xfrm>
        </p:spPr>
        <p:txBody>
          <a:bodyPr>
            <a:normAutofit/>
          </a:bodyPr>
          <a:lstStyle/>
          <a:p>
            <a:r>
              <a:rPr lang="en-US" sz="3200" dirty="0"/>
              <a:t>Evaluating student writing – a case study</a:t>
            </a:r>
            <a:endParaRPr lang="en-GB" sz="3200" dirty="0"/>
          </a:p>
        </p:txBody>
      </p:sp>
      <p:sp>
        <p:nvSpPr>
          <p:cNvPr id="10" name="Content Placeholder 9"/>
          <p:cNvSpPr>
            <a:spLocks noGrp="1"/>
          </p:cNvSpPr>
          <p:nvPr>
            <p:ph idx="1"/>
          </p:nvPr>
        </p:nvSpPr>
        <p:spPr>
          <a:xfrm>
            <a:off x="508720" y="2420887"/>
            <a:ext cx="8280920" cy="4176465"/>
          </a:xfrm>
        </p:spPr>
        <p:txBody>
          <a:bodyPr>
            <a:noAutofit/>
          </a:bodyPr>
          <a:lstStyle/>
          <a:p>
            <a:pPr marL="0" indent="0">
              <a:buNone/>
            </a:pPr>
            <a:r>
              <a:rPr lang="en-GB" sz="2400" dirty="0"/>
              <a:t>For the two student answers on pages 212 and 213.</a:t>
            </a:r>
          </a:p>
          <a:p>
            <a:pPr marL="0" indent="0">
              <a:buNone/>
            </a:pPr>
            <a:r>
              <a:rPr lang="en-GB" sz="2400" dirty="0"/>
              <a:t>4.1 Student A has answered the question effectively by moving the discussion forward beyond the sources.</a:t>
            </a:r>
          </a:p>
          <a:p>
            <a:pPr marL="0" indent="0">
              <a:buNone/>
            </a:pPr>
            <a:r>
              <a:rPr lang="en-GB" sz="2400" dirty="0"/>
              <a:t>4.1 Student B displays very little writer’s voice.</a:t>
            </a:r>
          </a:p>
          <a:p>
            <a:pPr marL="0" indent="0">
              <a:buNone/>
            </a:pPr>
            <a:r>
              <a:rPr lang="en-GB" sz="2400" dirty="0"/>
              <a:t>4.2 Student A addresses the essay question more effectively in her introduction.</a:t>
            </a:r>
          </a:p>
          <a:p>
            <a:pPr marL="0" indent="0">
              <a:buNone/>
            </a:pPr>
            <a:r>
              <a:rPr lang="en-GB" sz="2400" dirty="0"/>
              <a:t>4.2 Student A shows how the definition is important to continue research to improve health; Student B closes the discussion down by simply looking for the best definition.</a:t>
            </a:r>
          </a:p>
          <a:p>
            <a:pPr marL="0" indent="0">
              <a:buNone/>
            </a:pPr>
            <a:r>
              <a:rPr lang="en-GB" sz="2400" dirty="0"/>
              <a:t>4.3 How do these answers relate to Mauricio’s criteria?</a:t>
            </a:r>
          </a:p>
        </p:txBody>
      </p:sp>
    </p:spTree>
    <p:extLst>
      <p:ext uri="{BB962C8B-B14F-4D97-AF65-F5344CB8AC3E}">
        <p14:creationId xmlns:p14="http://schemas.microsoft.com/office/powerpoint/2010/main" val="16954262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426368" y="908720"/>
            <a:ext cx="8291264" cy="998984"/>
          </a:xfrm>
        </p:spPr>
        <p:txBody>
          <a:bodyPr>
            <a:noAutofit/>
          </a:bodyPr>
          <a:lstStyle/>
          <a:p>
            <a:r>
              <a:rPr lang="en-US" sz="3200" dirty="0"/>
              <a:t>Evaluating student writing – a case study</a:t>
            </a:r>
            <a:endParaRPr lang="en-GB" sz="3200" dirty="0"/>
          </a:p>
        </p:txBody>
      </p:sp>
      <p:sp>
        <p:nvSpPr>
          <p:cNvPr id="10" name="Content Placeholder 9"/>
          <p:cNvSpPr>
            <a:spLocks noGrp="1"/>
          </p:cNvSpPr>
          <p:nvPr>
            <p:ph idx="1"/>
          </p:nvPr>
        </p:nvSpPr>
        <p:spPr>
          <a:xfrm>
            <a:off x="395536" y="1983481"/>
            <a:ext cx="8291264" cy="2851897"/>
          </a:xfrm>
        </p:spPr>
        <p:txBody>
          <a:bodyPr>
            <a:noAutofit/>
          </a:bodyPr>
          <a:lstStyle/>
          <a:p>
            <a:pPr marL="0" indent="0">
              <a:buNone/>
            </a:pPr>
            <a:r>
              <a:rPr lang="en-GB" sz="2400" dirty="0"/>
              <a:t>4.1 Student A takes the lemons (the sources) and extracts the juice? Student B creates a string of pearls.</a:t>
            </a:r>
          </a:p>
          <a:p>
            <a:pPr marL="0" indent="0">
              <a:buNone/>
            </a:pPr>
            <a:r>
              <a:rPr lang="en-GB" sz="2400" dirty="0"/>
              <a:t>4.2 Compare the thesis statements, </a:t>
            </a:r>
            <a:r>
              <a:rPr lang="en-GB" sz="2400" i="1" dirty="0"/>
              <a:t>In this essay, I will…</a:t>
            </a:r>
          </a:p>
          <a:p>
            <a:r>
              <a:rPr lang="en-GB" sz="2400" dirty="0"/>
              <a:t>Student A moves the argument forward with a purpose for the definition which opens out the scope.</a:t>
            </a:r>
          </a:p>
          <a:p>
            <a:r>
              <a:rPr lang="en-GB" sz="2400" dirty="0"/>
              <a:t>Student B presents a conclusion that closes off the scope of the essay.</a:t>
            </a:r>
          </a:p>
        </p:txBody>
      </p:sp>
      <p:pic>
        <p:nvPicPr>
          <p:cNvPr id="3" name="Picture 2">
            <a:extLst>
              <a:ext uri="{FF2B5EF4-FFF2-40B4-BE49-F238E27FC236}">
                <a16:creationId xmlns:a16="http://schemas.microsoft.com/office/drawing/2014/main" id="{97D73A1C-13DA-4751-8904-E223DCB0034E}"/>
              </a:ext>
            </a:extLst>
          </p:cNvPr>
          <p:cNvPicPr>
            <a:picLocks noChangeAspect="1"/>
          </p:cNvPicPr>
          <p:nvPr/>
        </p:nvPicPr>
        <p:blipFill>
          <a:blip r:embed="rId3"/>
          <a:stretch>
            <a:fillRect/>
          </a:stretch>
        </p:blipFill>
        <p:spPr>
          <a:xfrm>
            <a:off x="27893" y="5893176"/>
            <a:ext cx="9116107" cy="768211"/>
          </a:xfrm>
          <a:prstGeom prst="rect">
            <a:avLst/>
          </a:prstGeom>
        </p:spPr>
      </p:pic>
      <p:pic>
        <p:nvPicPr>
          <p:cNvPr id="4" name="Picture 3">
            <a:extLst>
              <a:ext uri="{FF2B5EF4-FFF2-40B4-BE49-F238E27FC236}">
                <a16:creationId xmlns:a16="http://schemas.microsoft.com/office/drawing/2014/main" id="{77CCA1B5-3F94-4BE3-B23F-891F6430D6C7}"/>
              </a:ext>
            </a:extLst>
          </p:cNvPr>
          <p:cNvPicPr>
            <a:picLocks noChangeAspect="1"/>
          </p:cNvPicPr>
          <p:nvPr/>
        </p:nvPicPr>
        <p:blipFill>
          <a:blip r:embed="rId4"/>
          <a:stretch>
            <a:fillRect/>
          </a:stretch>
        </p:blipFill>
        <p:spPr>
          <a:xfrm>
            <a:off x="27893" y="4950297"/>
            <a:ext cx="9116107" cy="827961"/>
          </a:xfrm>
          <a:prstGeom prst="rect">
            <a:avLst/>
          </a:prstGeom>
        </p:spPr>
      </p:pic>
    </p:spTree>
    <p:extLst>
      <p:ext uri="{BB962C8B-B14F-4D97-AF65-F5344CB8AC3E}">
        <p14:creationId xmlns:p14="http://schemas.microsoft.com/office/powerpoint/2010/main" val="3279616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508720" y="1268760"/>
            <a:ext cx="8280920" cy="998984"/>
          </a:xfrm>
        </p:spPr>
        <p:txBody>
          <a:bodyPr>
            <a:normAutofit/>
          </a:bodyPr>
          <a:lstStyle/>
          <a:p>
            <a:r>
              <a:rPr lang="en-US" sz="3200" dirty="0"/>
              <a:t>Evaluating student writing – a case study</a:t>
            </a:r>
            <a:endParaRPr lang="en-GB" sz="3200" dirty="0"/>
          </a:p>
        </p:txBody>
      </p:sp>
      <p:sp>
        <p:nvSpPr>
          <p:cNvPr id="10" name="Content Placeholder 9"/>
          <p:cNvSpPr>
            <a:spLocks noGrp="1"/>
          </p:cNvSpPr>
          <p:nvPr>
            <p:ph idx="1"/>
          </p:nvPr>
        </p:nvSpPr>
        <p:spPr>
          <a:xfrm>
            <a:off x="508720" y="2420887"/>
            <a:ext cx="8280920" cy="4176465"/>
          </a:xfrm>
        </p:spPr>
        <p:txBody>
          <a:bodyPr>
            <a:noAutofit/>
          </a:bodyPr>
          <a:lstStyle/>
          <a:p>
            <a:pPr marL="0" indent="0">
              <a:buNone/>
            </a:pPr>
            <a:r>
              <a:rPr lang="en-GB" sz="2400" dirty="0"/>
              <a:t>4.3 a Student A takes a nuanced stance and defends it; Student B takes a stance and repeats it.</a:t>
            </a:r>
          </a:p>
          <a:p>
            <a:pPr marL="0" indent="0">
              <a:buNone/>
            </a:pPr>
            <a:r>
              <a:rPr lang="en-GB" sz="2400" dirty="0"/>
              <a:t>4.3 b Student A has a framework that relates to the assignment (evaluates); Student B traces development from the source ideas.</a:t>
            </a:r>
          </a:p>
          <a:p>
            <a:pPr marL="0" indent="0">
              <a:buNone/>
            </a:pPr>
            <a:r>
              <a:rPr lang="en-GB" sz="2400" dirty="0"/>
              <a:t>4.3 c Student A interprets ideas from sources, e.g. what they imply, and includes her own background knowledge?</a:t>
            </a:r>
          </a:p>
          <a:p>
            <a:pPr marL="0" indent="0">
              <a:buNone/>
            </a:pPr>
            <a:r>
              <a:rPr lang="en-GB" sz="2400" dirty="0"/>
              <a:t>4.3 d &amp; e Student A inserts her own examples and her own conclusions.</a:t>
            </a:r>
          </a:p>
          <a:p>
            <a:pPr marL="0" indent="0">
              <a:buNone/>
            </a:pPr>
            <a:r>
              <a:rPr lang="en-GB" sz="2400" dirty="0"/>
              <a:t>4.3 Student B does not focus on the essay title.</a:t>
            </a:r>
          </a:p>
        </p:txBody>
      </p:sp>
    </p:spTree>
    <p:extLst>
      <p:ext uri="{BB962C8B-B14F-4D97-AF65-F5344CB8AC3E}">
        <p14:creationId xmlns:p14="http://schemas.microsoft.com/office/powerpoint/2010/main" val="6970888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611560" y="871882"/>
            <a:ext cx="8075240" cy="998984"/>
          </a:xfrm>
        </p:spPr>
        <p:txBody>
          <a:bodyPr>
            <a:normAutofit fontScale="90000"/>
          </a:bodyPr>
          <a:lstStyle/>
          <a:p>
            <a:r>
              <a:rPr lang="en-US" sz="3200" dirty="0"/>
              <a:t>How close to plagiarism is student B’s text?</a:t>
            </a:r>
            <a:endParaRPr lang="en-GB" sz="3200" dirty="0"/>
          </a:p>
        </p:txBody>
      </p:sp>
      <p:sp>
        <p:nvSpPr>
          <p:cNvPr id="10" name="Content Placeholder 9"/>
          <p:cNvSpPr>
            <a:spLocks noGrp="1"/>
          </p:cNvSpPr>
          <p:nvPr>
            <p:ph idx="1"/>
          </p:nvPr>
        </p:nvSpPr>
        <p:spPr>
          <a:xfrm>
            <a:off x="395536" y="1983482"/>
            <a:ext cx="8291264" cy="1615358"/>
          </a:xfrm>
        </p:spPr>
        <p:txBody>
          <a:bodyPr>
            <a:noAutofit/>
          </a:bodyPr>
          <a:lstStyle/>
          <a:p>
            <a:r>
              <a:rPr lang="en-GB" sz="2400" dirty="0"/>
              <a:t>Compare the extracts from </a:t>
            </a:r>
            <a:r>
              <a:rPr lang="en-GB" sz="2400" dirty="0" err="1"/>
              <a:t>Awofeso</a:t>
            </a:r>
            <a:r>
              <a:rPr lang="en-GB" sz="2400" dirty="0"/>
              <a:t> (2005) &amp; </a:t>
            </a:r>
            <a:r>
              <a:rPr lang="en-GB" sz="2400" dirty="0" err="1"/>
              <a:t>Yach</a:t>
            </a:r>
            <a:r>
              <a:rPr lang="en-GB" sz="2400" dirty="0"/>
              <a:t> (1998) with Student B’s conclusion below.</a:t>
            </a:r>
          </a:p>
          <a:p>
            <a:r>
              <a:rPr lang="en-GB" sz="2400" dirty="0"/>
              <a:t>How close does student B come to plagiarism?</a:t>
            </a:r>
          </a:p>
          <a:p>
            <a:r>
              <a:rPr lang="en-GB" sz="2400" dirty="0"/>
              <a:t>What should she have done to avoid this?</a:t>
            </a:r>
          </a:p>
        </p:txBody>
      </p:sp>
      <p:pic>
        <p:nvPicPr>
          <p:cNvPr id="2" name="Picture 1">
            <a:extLst>
              <a:ext uri="{FF2B5EF4-FFF2-40B4-BE49-F238E27FC236}">
                <a16:creationId xmlns:a16="http://schemas.microsoft.com/office/drawing/2014/main" id="{87B7C308-C8D0-455B-B053-0DB567108B18}"/>
              </a:ext>
            </a:extLst>
          </p:cNvPr>
          <p:cNvPicPr>
            <a:picLocks noChangeAspect="1"/>
          </p:cNvPicPr>
          <p:nvPr/>
        </p:nvPicPr>
        <p:blipFill>
          <a:blip r:embed="rId3"/>
          <a:stretch>
            <a:fillRect/>
          </a:stretch>
        </p:blipFill>
        <p:spPr>
          <a:xfrm>
            <a:off x="71410" y="3677449"/>
            <a:ext cx="9001180" cy="792196"/>
          </a:xfrm>
          <a:prstGeom prst="rect">
            <a:avLst/>
          </a:prstGeom>
        </p:spPr>
      </p:pic>
      <p:pic>
        <p:nvPicPr>
          <p:cNvPr id="3" name="Picture 2">
            <a:extLst>
              <a:ext uri="{FF2B5EF4-FFF2-40B4-BE49-F238E27FC236}">
                <a16:creationId xmlns:a16="http://schemas.microsoft.com/office/drawing/2014/main" id="{4B9D3FF1-E096-4E56-8046-FA1542E7F74C}"/>
              </a:ext>
            </a:extLst>
          </p:cNvPr>
          <p:cNvPicPr>
            <a:picLocks noChangeAspect="1"/>
          </p:cNvPicPr>
          <p:nvPr/>
        </p:nvPicPr>
        <p:blipFill>
          <a:blip r:embed="rId4"/>
          <a:stretch>
            <a:fillRect/>
          </a:stretch>
        </p:blipFill>
        <p:spPr>
          <a:xfrm>
            <a:off x="40578" y="4548254"/>
            <a:ext cx="9001180" cy="715479"/>
          </a:xfrm>
          <a:prstGeom prst="rect">
            <a:avLst/>
          </a:prstGeom>
        </p:spPr>
      </p:pic>
      <p:pic>
        <p:nvPicPr>
          <p:cNvPr id="4" name="Picture 3">
            <a:extLst>
              <a:ext uri="{FF2B5EF4-FFF2-40B4-BE49-F238E27FC236}">
                <a16:creationId xmlns:a16="http://schemas.microsoft.com/office/drawing/2014/main" id="{368B6AE8-14BC-4994-83D8-283C4E357ACF}"/>
              </a:ext>
            </a:extLst>
          </p:cNvPr>
          <p:cNvPicPr>
            <a:picLocks noChangeAspect="1"/>
          </p:cNvPicPr>
          <p:nvPr/>
        </p:nvPicPr>
        <p:blipFill>
          <a:blip r:embed="rId5"/>
          <a:stretch>
            <a:fillRect/>
          </a:stretch>
        </p:blipFill>
        <p:spPr>
          <a:xfrm>
            <a:off x="5959" y="5495664"/>
            <a:ext cx="9138041" cy="1043859"/>
          </a:xfrm>
          <a:prstGeom prst="rect">
            <a:avLst/>
          </a:prstGeom>
        </p:spPr>
      </p:pic>
    </p:spTree>
    <p:extLst>
      <p:ext uri="{BB962C8B-B14F-4D97-AF65-F5344CB8AC3E}">
        <p14:creationId xmlns:p14="http://schemas.microsoft.com/office/powerpoint/2010/main" val="19825834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611560" y="871882"/>
            <a:ext cx="8075240" cy="998984"/>
          </a:xfrm>
        </p:spPr>
        <p:txBody>
          <a:bodyPr>
            <a:normAutofit/>
          </a:bodyPr>
          <a:lstStyle/>
          <a:p>
            <a:r>
              <a:rPr lang="en-US" sz="3200" dirty="0"/>
              <a:t>Operationalizing a concept</a:t>
            </a:r>
            <a:endParaRPr lang="en-GB" sz="3200" dirty="0"/>
          </a:p>
        </p:txBody>
      </p:sp>
      <p:sp>
        <p:nvSpPr>
          <p:cNvPr id="10" name="Content Placeholder 9"/>
          <p:cNvSpPr>
            <a:spLocks noGrp="1"/>
          </p:cNvSpPr>
          <p:nvPr>
            <p:ph idx="1"/>
          </p:nvPr>
        </p:nvSpPr>
        <p:spPr>
          <a:xfrm>
            <a:off x="395536" y="1983481"/>
            <a:ext cx="8487816" cy="2433343"/>
          </a:xfrm>
        </p:spPr>
        <p:txBody>
          <a:bodyPr>
            <a:noAutofit/>
          </a:bodyPr>
          <a:lstStyle/>
          <a:p>
            <a:r>
              <a:rPr lang="en-GB" sz="2400" dirty="0"/>
              <a:t>In her final paragraph, Student A says ‘…any definition of health has to be translated into variables that can be measured’. This process is known as operationalization.</a:t>
            </a:r>
          </a:p>
          <a:p>
            <a:r>
              <a:rPr lang="en-GB" sz="2400" dirty="0"/>
              <a:t>Two ways to operationalize the concept of health are underlined in the concluding paragraphs. </a:t>
            </a:r>
          </a:p>
          <a:p>
            <a:r>
              <a:rPr lang="en-GB" sz="2400" dirty="0"/>
              <a:t>Suggest others.</a:t>
            </a:r>
          </a:p>
          <a:p>
            <a:pPr marL="0" indent="0">
              <a:buNone/>
            </a:pPr>
            <a:endParaRPr lang="en-GB" sz="2400" dirty="0"/>
          </a:p>
        </p:txBody>
      </p:sp>
      <p:pic>
        <p:nvPicPr>
          <p:cNvPr id="6" name="Picture 5">
            <a:extLst>
              <a:ext uri="{FF2B5EF4-FFF2-40B4-BE49-F238E27FC236}">
                <a16:creationId xmlns:a16="http://schemas.microsoft.com/office/drawing/2014/main" id="{B92DCA14-4585-4171-96E4-99D9B8E5489D}"/>
              </a:ext>
            </a:extLst>
          </p:cNvPr>
          <p:cNvPicPr>
            <a:picLocks noChangeAspect="1"/>
          </p:cNvPicPr>
          <p:nvPr/>
        </p:nvPicPr>
        <p:blipFill>
          <a:blip r:embed="rId3"/>
          <a:stretch>
            <a:fillRect/>
          </a:stretch>
        </p:blipFill>
        <p:spPr>
          <a:xfrm>
            <a:off x="25909" y="4437112"/>
            <a:ext cx="9118091" cy="864096"/>
          </a:xfrm>
          <a:prstGeom prst="rect">
            <a:avLst/>
          </a:prstGeom>
        </p:spPr>
      </p:pic>
      <p:cxnSp>
        <p:nvCxnSpPr>
          <p:cNvPr id="8" name="Straight Connector 7">
            <a:extLst>
              <a:ext uri="{FF2B5EF4-FFF2-40B4-BE49-F238E27FC236}">
                <a16:creationId xmlns:a16="http://schemas.microsoft.com/office/drawing/2014/main" id="{60F9C835-FCC1-4D6A-86E8-1554BF5E1746}"/>
              </a:ext>
            </a:extLst>
          </p:cNvPr>
          <p:cNvCxnSpPr>
            <a:cxnSpLocks/>
          </p:cNvCxnSpPr>
          <p:nvPr/>
        </p:nvCxnSpPr>
        <p:spPr>
          <a:xfrm>
            <a:off x="755576" y="5280919"/>
            <a:ext cx="5184576"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7C172B3A-6105-442F-BAAE-5B236C5D4D63}"/>
              </a:ext>
            </a:extLst>
          </p:cNvPr>
          <p:cNvPicPr>
            <a:picLocks noChangeAspect="1"/>
          </p:cNvPicPr>
          <p:nvPr/>
        </p:nvPicPr>
        <p:blipFill>
          <a:blip r:embed="rId4"/>
          <a:stretch>
            <a:fillRect/>
          </a:stretch>
        </p:blipFill>
        <p:spPr>
          <a:xfrm>
            <a:off x="25909" y="5478680"/>
            <a:ext cx="9136863" cy="1118672"/>
          </a:xfrm>
          <a:prstGeom prst="rect">
            <a:avLst/>
          </a:prstGeom>
        </p:spPr>
      </p:pic>
      <p:cxnSp>
        <p:nvCxnSpPr>
          <p:cNvPr id="15" name="Straight Connector 14">
            <a:extLst>
              <a:ext uri="{FF2B5EF4-FFF2-40B4-BE49-F238E27FC236}">
                <a16:creationId xmlns:a16="http://schemas.microsoft.com/office/drawing/2014/main" id="{B6831101-82C7-4A1C-A8D8-D3DB04670429}"/>
              </a:ext>
            </a:extLst>
          </p:cNvPr>
          <p:cNvCxnSpPr>
            <a:cxnSpLocks/>
          </p:cNvCxnSpPr>
          <p:nvPr/>
        </p:nvCxnSpPr>
        <p:spPr>
          <a:xfrm>
            <a:off x="539552" y="6165304"/>
            <a:ext cx="5184576"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50134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611560" y="871882"/>
            <a:ext cx="8075240" cy="998984"/>
          </a:xfrm>
        </p:spPr>
        <p:txBody>
          <a:bodyPr>
            <a:normAutofit/>
          </a:bodyPr>
          <a:lstStyle/>
          <a:p>
            <a:r>
              <a:rPr lang="en-US" sz="3200" dirty="0"/>
              <a:t>Operationalizing a concept</a:t>
            </a:r>
            <a:endParaRPr lang="en-GB" sz="3200" dirty="0"/>
          </a:p>
        </p:txBody>
      </p:sp>
      <p:sp>
        <p:nvSpPr>
          <p:cNvPr id="10" name="Content Placeholder 9"/>
          <p:cNvSpPr>
            <a:spLocks noGrp="1"/>
          </p:cNvSpPr>
          <p:nvPr>
            <p:ph idx="1"/>
          </p:nvPr>
        </p:nvSpPr>
        <p:spPr>
          <a:xfrm>
            <a:off x="395536" y="1983481"/>
            <a:ext cx="8291264" cy="4397847"/>
          </a:xfrm>
        </p:spPr>
        <p:txBody>
          <a:bodyPr>
            <a:noAutofit/>
          </a:bodyPr>
          <a:lstStyle/>
          <a:p>
            <a:pPr marL="0" indent="0">
              <a:buNone/>
            </a:pPr>
            <a:r>
              <a:rPr lang="en-GB" sz="2400" dirty="0"/>
              <a:t>In week 3, you were introduced to the concept of student engagement. This definition is from Bryson &amp; Hand (2007).</a:t>
            </a:r>
          </a:p>
          <a:p>
            <a:pPr marL="400050" lvl="1" indent="0">
              <a:buNone/>
            </a:pPr>
            <a:r>
              <a:rPr lang="en-GB" sz="2400" dirty="0"/>
              <a:t>Student engagement is understood as the interaction a student has with their learning environment &amp; the […] degree of involvement on the part of students, teachers &amp; institutions which can support or hinder their learning.</a:t>
            </a:r>
          </a:p>
          <a:p>
            <a:pPr marL="0" indent="0">
              <a:buNone/>
            </a:pPr>
            <a:r>
              <a:rPr lang="en-GB" sz="2400" dirty="0"/>
              <a:t>The concept was operationalized as ‘observable behaviour showing interaction with the learning environment, the objects of learning and teacher/peers’.</a:t>
            </a:r>
          </a:p>
          <a:p>
            <a:pPr marL="0" indent="0">
              <a:buNone/>
            </a:pPr>
            <a:r>
              <a:rPr lang="en-GB" sz="2400" dirty="0"/>
              <a:t>Observable behaviour was analysed into a framework of specific components as on the next slide.</a:t>
            </a:r>
          </a:p>
          <a:p>
            <a:pPr marL="0" indent="0">
              <a:buNone/>
            </a:pPr>
            <a:endParaRPr lang="en-GB" sz="2400" dirty="0"/>
          </a:p>
          <a:p>
            <a:pPr marL="0" indent="0">
              <a:buNone/>
            </a:pPr>
            <a:endParaRPr lang="en-GB" sz="2400" dirty="0"/>
          </a:p>
          <a:p>
            <a:pPr marL="0" indent="0">
              <a:buNone/>
            </a:pPr>
            <a:endParaRPr lang="en-GB" sz="2400" dirty="0"/>
          </a:p>
        </p:txBody>
      </p:sp>
    </p:spTree>
    <p:extLst>
      <p:ext uri="{BB962C8B-B14F-4D97-AF65-F5344CB8AC3E}">
        <p14:creationId xmlns:p14="http://schemas.microsoft.com/office/powerpoint/2010/main" val="31831555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Framework for engagement</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778582997"/>
              </p:ext>
            </p:extLst>
          </p:nvPr>
        </p:nvGraphicFramePr>
        <p:xfrm>
          <a:off x="611188" y="2349500"/>
          <a:ext cx="8075612" cy="4145129"/>
        </p:xfrm>
        <a:graphic>
          <a:graphicData uri="http://schemas.openxmlformats.org/drawingml/2006/table">
            <a:tbl>
              <a:tblPr firstRow="1" bandRow="1">
                <a:tableStyleId>{5C22544A-7EE6-4342-B048-85BDC9FD1C3A}</a:tableStyleId>
              </a:tblPr>
              <a:tblGrid>
                <a:gridCol w="2520652">
                  <a:extLst>
                    <a:ext uri="{9D8B030D-6E8A-4147-A177-3AD203B41FA5}">
                      <a16:colId xmlns:a16="http://schemas.microsoft.com/office/drawing/2014/main" val="20000"/>
                    </a:ext>
                  </a:extLst>
                </a:gridCol>
                <a:gridCol w="5554960">
                  <a:extLst>
                    <a:ext uri="{9D8B030D-6E8A-4147-A177-3AD203B41FA5}">
                      <a16:colId xmlns:a16="http://schemas.microsoft.com/office/drawing/2014/main" val="20001"/>
                    </a:ext>
                  </a:extLst>
                </a:gridCol>
              </a:tblGrid>
              <a:tr h="345491">
                <a:tc>
                  <a:txBody>
                    <a:bodyPr/>
                    <a:lstStyle/>
                    <a:p>
                      <a:r>
                        <a:rPr lang="en-GB"/>
                        <a:t>Component of concept</a:t>
                      </a:r>
                    </a:p>
                  </a:txBody>
                  <a:tcPr/>
                </a:tc>
                <a:tc>
                  <a:txBody>
                    <a:bodyPr/>
                    <a:lstStyle/>
                    <a:p>
                      <a:r>
                        <a:rPr lang="en-GB"/>
                        <a:t>Observable behaviour – we can see this in a classroom</a:t>
                      </a:r>
                    </a:p>
                  </a:txBody>
                  <a:tcPr/>
                </a:tc>
                <a:extLst>
                  <a:ext uri="{0D108BD9-81ED-4DB2-BD59-A6C34878D82A}">
                    <a16:rowId xmlns:a16="http://schemas.microsoft.com/office/drawing/2014/main" val="10000"/>
                  </a:ext>
                </a:extLst>
              </a:tr>
              <a:tr h="633952">
                <a:tc>
                  <a:txBody>
                    <a:bodyPr/>
                    <a:lstStyle/>
                    <a:p>
                      <a:pPr>
                        <a:lnSpc>
                          <a:spcPct val="115000"/>
                        </a:lnSpc>
                        <a:spcAft>
                          <a:spcPts val="0"/>
                        </a:spcAft>
                      </a:pPr>
                      <a:r>
                        <a:rPr lang="en-GB" sz="2000">
                          <a:solidFill>
                            <a:schemeClr val="bg2"/>
                          </a:solidFill>
                          <a:effectLst/>
                          <a:latin typeface="Calibri" panose="020F0502020204030204" pitchFamily="34" charset="0"/>
                          <a:ea typeface="Calibri" panose="020F0502020204030204" pitchFamily="34" charset="0"/>
                          <a:cs typeface="Times New Roman" panose="02020603050405020304" pitchFamily="18" charset="0"/>
                        </a:rPr>
                        <a:t>Being active as instructed by teacher</a:t>
                      </a:r>
                    </a:p>
                  </a:txBody>
                  <a:tcPr marL="68580" marR="68580" marT="0" marB="0"/>
                </a:tc>
                <a:tc>
                  <a:txBody>
                    <a:bodyPr/>
                    <a:lstStyle/>
                    <a:p>
                      <a:pPr>
                        <a:lnSpc>
                          <a:spcPct val="115000"/>
                        </a:lnSpc>
                        <a:spcAft>
                          <a:spcPts val="0"/>
                        </a:spcAft>
                      </a:pPr>
                      <a:r>
                        <a:rPr lang="en-GB" sz="2000" dirty="0">
                          <a:solidFill>
                            <a:srgbClr val="00B050"/>
                          </a:solidFill>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Asking questions</a:t>
                      </a:r>
                    </a:p>
                  </a:txBody>
                  <a:tcPr marL="68580" marR="68580" marT="0" marB="0"/>
                </a:tc>
                <a:extLst>
                  <a:ext uri="{0D108BD9-81ED-4DB2-BD59-A6C34878D82A}">
                    <a16:rowId xmlns:a16="http://schemas.microsoft.com/office/drawing/2014/main" val="10001"/>
                  </a:ext>
                </a:extLst>
              </a:tr>
              <a:tr h="345491">
                <a:tc>
                  <a:txBody>
                    <a:bodyPr/>
                    <a:lstStyle/>
                    <a:p>
                      <a:pPr>
                        <a:lnSpc>
                          <a:spcPct val="115000"/>
                        </a:lnSpc>
                        <a:spcAft>
                          <a:spcPts val="0"/>
                        </a:spcAft>
                      </a:pPr>
                      <a:r>
                        <a:rPr lang="en-GB" sz="2000">
                          <a:solidFill>
                            <a:schemeClr val="bg2"/>
                          </a:solidFill>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tc>
                <a:tc>
                  <a:txBody>
                    <a:bodyPr/>
                    <a:lstStyle/>
                    <a:p>
                      <a:pPr>
                        <a:lnSpc>
                          <a:spcPct val="115000"/>
                        </a:lnSpc>
                        <a:spcAft>
                          <a:spcPts val="0"/>
                        </a:spcAft>
                      </a:pPr>
                      <a:r>
                        <a:rPr lang="en-GB" sz="2000" dirty="0">
                          <a:solidFill>
                            <a:srgbClr val="00B050"/>
                          </a:solidFill>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Working with other students</a:t>
                      </a:r>
                    </a:p>
                  </a:txBody>
                  <a:tcPr marL="68580" marR="68580" marT="0" marB="0"/>
                </a:tc>
                <a:extLst>
                  <a:ext uri="{0D108BD9-81ED-4DB2-BD59-A6C34878D82A}">
                    <a16:rowId xmlns:a16="http://schemas.microsoft.com/office/drawing/2014/main" val="10002"/>
                  </a:ext>
                </a:extLst>
              </a:tr>
              <a:tr h="345491">
                <a:tc>
                  <a:txBody>
                    <a:bodyPr/>
                    <a:lstStyle/>
                    <a:p>
                      <a:pPr>
                        <a:lnSpc>
                          <a:spcPct val="115000"/>
                        </a:lnSpc>
                        <a:spcAft>
                          <a:spcPts val="0"/>
                        </a:spcAft>
                      </a:pPr>
                      <a:r>
                        <a:rPr lang="en-GB" sz="2000">
                          <a:solidFill>
                            <a:schemeClr val="bg2"/>
                          </a:solidFill>
                          <a:effectLst/>
                          <a:latin typeface="Calibri" panose="020F0502020204030204" pitchFamily="34" charset="0"/>
                          <a:ea typeface="Calibri" panose="020F0502020204030204" pitchFamily="34" charset="0"/>
                          <a:cs typeface="Times New Roman" panose="02020603050405020304" pitchFamily="18" charset="0"/>
                        </a:rPr>
                        <a:t>Mental activities</a:t>
                      </a:r>
                    </a:p>
                  </a:txBody>
                  <a:tcPr marL="68580" marR="68580" marT="0" marB="0"/>
                </a:tc>
                <a:tc>
                  <a:txBody>
                    <a:bodyPr/>
                    <a:lstStyle/>
                    <a:p>
                      <a:pPr>
                        <a:lnSpc>
                          <a:spcPct val="115000"/>
                        </a:lnSpc>
                        <a:spcAft>
                          <a:spcPts val="0"/>
                        </a:spcAft>
                      </a:pPr>
                      <a:r>
                        <a:rPr lang="en-GB" sz="200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memorizing</a:t>
                      </a:r>
                    </a:p>
                  </a:txBody>
                  <a:tcPr marL="68580" marR="68580" marT="0" marB="0"/>
                </a:tc>
                <a:extLst>
                  <a:ext uri="{0D108BD9-81ED-4DB2-BD59-A6C34878D82A}">
                    <a16:rowId xmlns:a16="http://schemas.microsoft.com/office/drawing/2014/main" val="10003"/>
                  </a:ext>
                </a:extLst>
              </a:tr>
              <a:tr h="345491">
                <a:tc>
                  <a:txBody>
                    <a:bodyPr/>
                    <a:lstStyle/>
                    <a:p>
                      <a:pPr>
                        <a:lnSpc>
                          <a:spcPct val="115000"/>
                        </a:lnSpc>
                        <a:spcAft>
                          <a:spcPts val="0"/>
                        </a:spcAft>
                      </a:pPr>
                      <a:r>
                        <a:rPr lang="en-GB" sz="2000">
                          <a:solidFill>
                            <a:schemeClr val="bg2"/>
                          </a:solidFill>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tc>
                <a:tc>
                  <a:txBody>
                    <a:bodyPr/>
                    <a:lstStyle/>
                    <a:p>
                      <a:pPr>
                        <a:lnSpc>
                          <a:spcPct val="115000"/>
                        </a:lnSpc>
                        <a:spcAft>
                          <a:spcPts val="0"/>
                        </a:spcAft>
                      </a:pPr>
                      <a:r>
                        <a:rPr lang="en-GB" sz="200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analysing</a:t>
                      </a:r>
                    </a:p>
                  </a:txBody>
                  <a:tcPr marL="68580" marR="68580" marT="0" marB="0"/>
                </a:tc>
                <a:extLst>
                  <a:ext uri="{0D108BD9-81ED-4DB2-BD59-A6C34878D82A}">
                    <a16:rowId xmlns:a16="http://schemas.microsoft.com/office/drawing/2014/main" val="10004"/>
                  </a:ext>
                </a:extLst>
              </a:tr>
              <a:tr h="633952">
                <a:tc>
                  <a:txBody>
                    <a:bodyPr/>
                    <a:lstStyle/>
                    <a:p>
                      <a:pPr>
                        <a:lnSpc>
                          <a:spcPct val="115000"/>
                        </a:lnSpc>
                        <a:spcAft>
                          <a:spcPts val="0"/>
                        </a:spcAft>
                      </a:pPr>
                      <a:r>
                        <a:rPr lang="en-GB" sz="2000">
                          <a:solidFill>
                            <a:schemeClr val="bg2"/>
                          </a:solidFill>
                          <a:effectLst/>
                          <a:latin typeface="Calibri" panose="020F0502020204030204" pitchFamily="34" charset="0"/>
                          <a:ea typeface="Calibri" panose="020F0502020204030204" pitchFamily="34" charset="0"/>
                          <a:cs typeface="Times New Roman" panose="02020603050405020304" pitchFamily="18" charset="0"/>
                        </a:rPr>
                        <a:t>Interaction as chosen by student</a:t>
                      </a:r>
                    </a:p>
                  </a:txBody>
                  <a:tcPr marL="68580" marR="68580" marT="0" marB="0"/>
                </a:tc>
                <a:tc>
                  <a:txBody>
                    <a:bodyPr/>
                    <a:lstStyle/>
                    <a:p>
                      <a:pPr>
                        <a:lnSpc>
                          <a:spcPct val="115000"/>
                        </a:lnSpc>
                        <a:spcAft>
                          <a:spcPts val="0"/>
                        </a:spcAft>
                      </a:pPr>
                      <a:r>
                        <a:rPr lang="en-GB" sz="200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Interacting with lecturers</a:t>
                      </a:r>
                    </a:p>
                  </a:txBody>
                  <a:tcPr marL="68580" marR="68580" marT="0" marB="0"/>
                </a:tc>
                <a:extLst>
                  <a:ext uri="{0D108BD9-81ED-4DB2-BD59-A6C34878D82A}">
                    <a16:rowId xmlns:a16="http://schemas.microsoft.com/office/drawing/2014/main" val="10005"/>
                  </a:ext>
                </a:extLst>
              </a:tr>
              <a:tr h="345491">
                <a:tc>
                  <a:txBody>
                    <a:bodyPr/>
                    <a:lstStyle/>
                    <a:p>
                      <a:pPr>
                        <a:lnSpc>
                          <a:spcPct val="115000"/>
                        </a:lnSpc>
                        <a:spcAft>
                          <a:spcPts val="0"/>
                        </a:spcAft>
                      </a:pPr>
                      <a:r>
                        <a:rPr lang="en-GB" sz="2000">
                          <a:solidFill>
                            <a:schemeClr val="bg2"/>
                          </a:solidFill>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tc>
                <a:tc>
                  <a:txBody>
                    <a:bodyPr/>
                    <a:lstStyle/>
                    <a:p>
                      <a:pPr>
                        <a:lnSpc>
                          <a:spcPct val="115000"/>
                        </a:lnSpc>
                        <a:spcAft>
                          <a:spcPts val="0"/>
                        </a:spcAft>
                      </a:pPr>
                      <a:r>
                        <a:rPr lang="en-GB" sz="200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Interacting with other students</a:t>
                      </a:r>
                    </a:p>
                  </a:txBody>
                  <a:tcPr marL="68580" marR="68580" marT="0" marB="0"/>
                </a:tc>
                <a:extLst>
                  <a:ext uri="{0D108BD9-81ED-4DB2-BD59-A6C34878D82A}">
                    <a16:rowId xmlns:a16="http://schemas.microsoft.com/office/drawing/2014/main" val="10006"/>
                  </a:ext>
                </a:extLst>
              </a:tr>
              <a:tr h="345491">
                <a:tc>
                  <a:txBody>
                    <a:bodyPr/>
                    <a:lstStyle/>
                    <a:p>
                      <a:pPr>
                        <a:lnSpc>
                          <a:spcPct val="115000"/>
                        </a:lnSpc>
                        <a:spcAft>
                          <a:spcPts val="0"/>
                        </a:spcAft>
                      </a:pPr>
                      <a:r>
                        <a:rPr lang="en-GB" sz="2000">
                          <a:solidFill>
                            <a:schemeClr val="bg2"/>
                          </a:solidFill>
                          <a:effectLst/>
                          <a:latin typeface="Calibri" panose="020F0502020204030204" pitchFamily="34" charset="0"/>
                          <a:ea typeface="Calibri" panose="020F0502020204030204" pitchFamily="34" charset="0"/>
                          <a:cs typeface="Times New Roman" panose="02020603050405020304" pitchFamily="18" charset="0"/>
                        </a:rPr>
                        <a:t>Student identity</a:t>
                      </a:r>
                    </a:p>
                  </a:txBody>
                  <a:tcPr marL="68580" marR="68580" marT="0" marB="0"/>
                </a:tc>
                <a:tc>
                  <a:txBody>
                    <a:bodyPr/>
                    <a:lstStyle/>
                    <a:p>
                      <a:pPr>
                        <a:lnSpc>
                          <a:spcPct val="115000"/>
                        </a:lnSpc>
                        <a:spcAft>
                          <a:spcPts val="0"/>
                        </a:spcAft>
                      </a:pPr>
                      <a:r>
                        <a:rPr lang="en-GB" sz="200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Views on the purpose of education</a:t>
                      </a:r>
                    </a:p>
                  </a:txBody>
                  <a:tcPr marL="68580" marR="68580" marT="0" marB="0"/>
                </a:tc>
                <a:extLst>
                  <a:ext uri="{0D108BD9-81ED-4DB2-BD59-A6C34878D82A}">
                    <a16:rowId xmlns:a16="http://schemas.microsoft.com/office/drawing/2014/main" val="10007"/>
                  </a:ext>
                </a:extLst>
              </a:tr>
              <a:tr h="345491">
                <a:tc>
                  <a:txBody>
                    <a:bodyPr/>
                    <a:lstStyle/>
                    <a:p>
                      <a:pPr>
                        <a:lnSpc>
                          <a:spcPct val="115000"/>
                        </a:lnSpc>
                        <a:spcAft>
                          <a:spcPts val="0"/>
                        </a:spcAft>
                      </a:pPr>
                      <a:r>
                        <a:rPr lang="en-GB" sz="2000">
                          <a:solidFill>
                            <a:schemeClr val="bg2"/>
                          </a:solidFill>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tc>
                <a:tc>
                  <a:txBody>
                    <a:bodyPr/>
                    <a:lstStyle/>
                    <a:p>
                      <a:pPr>
                        <a:lnSpc>
                          <a:spcPct val="115000"/>
                        </a:lnSpc>
                        <a:spcAft>
                          <a:spcPts val="0"/>
                        </a:spcAft>
                      </a:pPr>
                      <a:r>
                        <a:rPr lang="en-GB" sz="200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Active member of wider society beyond university</a:t>
                      </a:r>
                    </a:p>
                  </a:txBody>
                  <a:tcPr marL="68580" marR="68580" marT="0" marB="0"/>
                </a:tc>
                <a:extLst>
                  <a:ext uri="{0D108BD9-81ED-4DB2-BD59-A6C34878D82A}">
                    <a16:rowId xmlns:a16="http://schemas.microsoft.com/office/drawing/2014/main" val="10008"/>
                  </a:ext>
                </a:extLst>
              </a:tr>
              <a:tr h="345491">
                <a:tc>
                  <a:txBody>
                    <a:bodyPr/>
                    <a:lstStyle/>
                    <a:p>
                      <a:pPr>
                        <a:lnSpc>
                          <a:spcPct val="115000"/>
                        </a:lnSpc>
                        <a:spcAft>
                          <a:spcPts val="0"/>
                        </a:spcAft>
                      </a:pPr>
                      <a:r>
                        <a:rPr lang="en-GB" sz="2000">
                          <a:solidFill>
                            <a:schemeClr val="bg2"/>
                          </a:solidFill>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tc>
                <a:tc>
                  <a:txBody>
                    <a:bodyPr/>
                    <a:lstStyle/>
                    <a:p>
                      <a:pPr>
                        <a:lnSpc>
                          <a:spcPct val="115000"/>
                        </a:lnSpc>
                        <a:spcAft>
                          <a:spcPts val="0"/>
                        </a:spcAft>
                      </a:pPr>
                      <a:r>
                        <a:rPr lang="en-GB" sz="2000" dirty="0">
                          <a:solidFill>
                            <a:srgbClr val="00B050"/>
                          </a:solidFill>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Independent and autonomous, self-sufficient</a:t>
                      </a:r>
                    </a:p>
                  </a:txBody>
                  <a:tcPr marL="68580" marR="68580" marT="0" marB="0"/>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40147487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611560" y="871882"/>
            <a:ext cx="8075240" cy="998984"/>
          </a:xfrm>
        </p:spPr>
        <p:txBody>
          <a:bodyPr>
            <a:normAutofit/>
          </a:bodyPr>
          <a:lstStyle/>
          <a:p>
            <a:r>
              <a:rPr lang="en-US" sz="3200" dirty="0"/>
              <a:t>Operationalizing your concept </a:t>
            </a:r>
            <a:endParaRPr lang="en-GB" sz="3200" dirty="0"/>
          </a:p>
        </p:txBody>
      </p:sp>
      <p:sp>
        <p:nvSpPr>
          <p:cNvPr id="10" name="Content Placeholder 9"/>
          <p:cNvSpPr>
            <a:spLocks noGrp="1"/>
          </p:cNvSpPr>
          <p:nvPr>
            <p:ph idx="1"/>
          </p:nvPr>
        </p:nvSpPr>
        <p:spPr>
          <a:xfrm>
            <a:off x="611560" y="1955431"/>
            <a:ext cx="8075240" cy="4641921"/>
          </a:xfrm>
        </p:spPr>
        <p:txBody>
          <a:bodyPr vert="horz" lIns="91440" tIns="45720" rIns="91440" bIns="45720" rtlCol="0" anchor="t">
            <a:noAutofit/>
          </a:bodyPr>
          <a:lstStyle/>
          <a:p>
            <a:r>
              <a:rPr lang="en-GB" sz="2400" dirty="0"/>
              <a:t>Think about the concept you have chosen to explore in your annotated bibliography.</a:t>
            </a:r>
          </a:p>
          <a:p>
            <a:r>
              <a:rPr lang="en-GB" sz="2400" dirty="0"/>
              <a:t>Can you suggest some components that form part of the overall concept?</a:t>
            </a:r>
          </a:p>
          <a:p>
            <a:r>
              <a:rPr lang="en-GB" sz="2400" dirty="0"/>
              <a:t>Can you specify a measurement or some observable phenomenon that would enable you to operationalize the concept for research purposes, i.e. so that you could gather data?</a:t>
            </a:r>
          </a:p>
          <a:p>
            <a:r>
              <a:rPr lang="en-GB" sz="2400" dirty="0"/>
              <a:t>Check in the methodology sections of the articles you have chosen to include in your bibliography.</a:t>
            </a:r>
          </a:p>
          <a:p>
            <a:r>
              <a:rPr lang="en-GB" sz="2400" dirty="0"/>
              <a:t>How have the researchers operationalized the concept?</a:t>
            </a:r>
          </a:p>
        </p:txBody>
      </p:sp>
    </p:spTree>
    <p:extLst>
      <p:ext uri="{BB962C8B-B14F-4D97-AF65-F5344CB8AC3E}">
        <p14:creationId xmlns:p14="http://schemas.microsoft.com/office/powerpoint/2010/main" val="36820476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normAutofit/>
          </a:bodyPr>
          <a:lstStyle/>
          <a:p>
            <a:r>
              <a:rPr lang="en-US" sz="3200" dirty="0">
                <a:latin typeface="Arial"/>
                <a:cs typeface="Arial"/>
              </a:rPr>
              <a:t>Investigating key language for reporting</a:t>
            </a:r>
            <a:endParaRPr lang="en-GB" sz="3200" dirty="0"/>
          </a:p>
        </p:txBody>
      </p:sp>
      <p:sp>
        <p:nvSpPr>
          <p:cNvPr id="10" name="Content Placeholder 9"/>
          <p:cNvSpPr>
            <a:spLocks noGrp="1"/>
          </p:cNvSpPr>
          <p:nvPr>
            <p:ph idx="1"/>
          </p:nvPr>
        </p:nvSpPr>
        <p:spPr>
          <a:xfrm>
            <a:off x="611560" y="2348880"/>
            <a:ext cx="8075240" cy="4248472"/>
          </a:xfrm>
        </p:spPr>
        <p:txBody>
          <a:bodyPr>
            <a:noAutofit/>
          </a:bodyPr>
          <a:lstStyle/>
          <a:p>
            <a:r>
              <a:rPr lang="en-GB" sz="2400" dirty="0"/>
              <a:t>In Unit 2, Section 4 pp 41 – 49, you looked at how published academic writers report ideas from sources using a confident writer’s voice:</a:t>
            </a:r>
          </a:p>
          <a:p>
            <a:pPr lvl="1"/>
            <a:r>
              <a:rPr lang="en-GB" sz="2400" dirty="0"/>
              <a:t>writers link claims into a logical research narrative</a:t>
            </a:r>
          </a:p>
          <a:p>
            <a:pPr lvl="1"/>
            <a:r>
              <a:rPr lang="en-GB" sz="2400" dirty="0"/>
              <a:t>the sources support this story; they don’t control it</a:t>
            </a:r>
          </a:p>
          <a:p>
            <a:pPr lvl="1"/>
            <a:r>
              <a:rPr lang="en-GB" sz="2400" dirty="0"/>
              <a:t>writers choose to give more space to ideas from sources that support their own viewpoint</a:t>
            </a:r>
          </a:p>
          <a:p>
            <a:pPr lvl="1"/>
            <a:r>
              <a:rPr lang="en-GB" sz="2400" dirty="0"/>
              <a:t>writers choose reporting verbs and adjectives to show their stance in relation to the sources.</a:t>
            </a:r>
          </a:p>
          <a:p>
            <a:r>
              <a:rPr lang="en-GB" sz="2400" dirty="0"/>
              <a:t>Look at Student A’s text and find examples of her voice.</a:t>
            </a:r>
          </a:p>
        </p:txBody>
      </p:sp>
    </p:spTree>
    <p:extLst>
      <p:ext uri="{BB962C8B-B14F-4D97-AF65-F5344CB8AC3E}">
        <p14:creationId xmlns:p14="http://schemas.microsoft.com/office/powerpoint/2010/main" val="25680142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D1491-1BFB-4CE9-B95F-0C853221D08B}"/>
              </a:ext>
            </a:extLst>
          </p:cNvPr>
          <p:cNvSpPr>
            <a:spLocks noGrp="1"/>
          </p:cNvSpPr>
          <p:nvPr>
            <p:ph type="title"/>
          </p:nvPr>
        </p:nvSpPr>
        <p:spPr>
          <a:xfrm>
            <a:off x="611560" y="985292"/>
            <a:ext cx="8075240" cy="998984"/>
          </a:xfrm>
        </p:spPr>
        <p:txBody>
          <a:bodyPr/>
          <a:lstStyle/>
          <a:p>
            <a:r>
              <a:rPr lang="en-GB" dirty="0"/>
              <a:t>Examples of writer’s voice</a:t>
            </a:r>
          </a:p>
        </p:txBody>
      </p:sp>
      <p:pic>
        <p:nvPicPr>
          <p:cNvPr id="4" name="Picture 3">
            <a:extLst>
              <a:ext uri="{FF2B5EF4-FFF2-40B4-BE49-F238E27FC236}">
                <a16:creationId xmlns:a16="http://schemas.microsoft.com/office/drawing/2014/main" id="{35CAADA4-07B2-4C2A-9695-E547850F10DC}"/>
              </a:ext>
            </a:extLst>
          </p:cNvPr>
          <p:cNvPicPr>
            <a:picLocks noChangeAspect="1"/>
          </p:cNvPicPr>
          <p:nvPr/>
        </p:nvPicPr>
        <p:blipFill>
          <a:blip r:embed="rId2"/>
          <a:stretch>
            <a:fillRect/>
          </a:stretch>
        </p:blipFill>
        <p:spPr>
          <a:xfrm>
            <a:off x="198877" y="2983442"/>
            <a:ext cx="8746245" cy="3874558"/>
          </a:xfrm>
          <a:prstGeom prst="rect">
            <a:avLst/>
          </a:prstGeom>
        </p:spPr>
      </p:pic>
      <p:cxnSp>
        <p:nvCxnSpPr>
          <p:cNvPr id="6" name="Straight Connector 5">
            <a:extLst>
              <a:ext uri="{FF2B5EF4-FFF2-40B4-BE49-F238E27FC236}">
                <a16:creationId xmlns:a16="http://schemas.microsoft.com/office/drawing/2014/main" id="{46A1EAC1-4456-44C4-BBC9-2FCA85B26072}"/>
              </a:ext>
            </a:extLst>
          </p:cNvPr>
          <p:cNvCxnSpPr/>
          <p:nvPr/>
        </p:nvCxnSpPr>
        <p:spPr>
          <a:xfrm>
            <a:off x="2843808" y="3645024"/>
            <a:ext cx="432048"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10F951D1-C415-4384-A28C-CB1F6F7AA4C4}"/>
              </a:ext>
            </a:extLst>
          </p:cNvPr>
          <p:cNvCxnSpPr/>
          <p:nvPr/>
        </p:nvCxnSpPr>
        <p:spPr>
          <a:xfrm>
            <a:off x="6300192" y="3645024"/>
            <a:ext cx="1512168"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0B828CF3-33E1-45F0-8E14-71837DC54E74}"/>
              </a:ext>
            </a:extLst>
          </p:cNvPr>
          <p:cNvCxnSpPr/>
          <p:nvPr/>
        </p:nvCxnSpPr>
        <p:spPr>
          <a:xfrm>
            <a:off x="8028384" y="3861048"/>
            <a:ext cx="504056"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3560469F-F977-45B7-9445-F8DBB2825506}"/>
              </a:ext>
            </a:extLst>
          </p:cNvPr>
          <p:cNvCxnSpPr/>
          <p:nvPr/>
        </p:nvCxnSpPr>
        <p:spPr>
          <a:xfrm>
            <a:off x="1907704" y="4077072"/>
            <a:ext cx="576064"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3FB5463C-E685-49B5-9F8A-A86ACC0DB5CD}"/>
              </a:ext>
            </a:extLst>
          </p:cNvPr>
          <p:cNvCxnSpPr/>
          <p:nvPr/>
        </p:nvCxnSpPr>
        <p:spPr>
          <a:xfrm>
            <a:off x="6588224" y="4077072"/>
            <a:ext cx="144016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2D3692F2-03F1-42EC-8DDE-061D443B2CD4}"/>
              </a:ext>
            </a:extLst>
          </p:cNvPr>
          <p:cNvCxnSpPr/>
          <p:nvPr/>
        </p:nvCxnSpPr>
        <p:spPr>
          <a:xfrm>
            <a:off x="8280412" y="4293096"/>
            <a:ext cx="406388"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55E4E9F-0D6F-4741-80B0-6DA2B49450BC}"/>
              </a:ext>
            </a:extLst>
          </p:cNvPr>
          <p:cNvCxnSpPr/>
          <p:nvPr/>
        </p:nvCxnSpPr>
        <p:spPr>
          <a:xfrm>
            <a:off x="323528" y="4590257"/>
            <a:ext cx="1152128"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6DD98C88-E15C-4B2D-80EE-F4C60425E98F}"/>
              </a:ext>
            </a:extLst>
          </p:cNvPr>
          <p:cNvCxnSpPr/>
          <p:nvPr/>
        </p:nvCxnSpPr>
        <p:spPr>
          <a:xfrm>
            <a:off x="323528" y="5859016"/>
            <a:ext cx="216024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268CC9D8-0B83-45F6-98BF-7F5FF580F479}"/>
              </a:ext>
            </a:extLst>
          </p:cNvPr>
          <p:cNvCxnSpPr/>
          <p:nvPr/>
        </p:nvCxnSpPr>
        <p:spPr>
          <a:xfrm>
            <a:off x="3059832" y="6093296"/>
            <a:ext cx="1584176"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B4136F32-3F9A-49DA-8AB2-A1EB16D8950D}"/>
              </a:ext>
            </a:extLst>
          </p:cNvPr>
          <p:cNvCxnSpPr/>
          <p:nvPr/>
        </p:nvCxnSpPr>
        <p:spPr>
          <a:xfrm>
            <a:off x="2339752" y="6597352"/>
            <a:ext cx="1224136"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763A27B7-6711-46DC-9081-605A34F6F59C}"/>
              </a:ext>
            </a:extLst>
          </p:cNvPr>
          <p:cNvCxnSpPr/>
          <p:nvPr/>
        </p:nvCxnSpPr>
        <p:spPr>
          <a:xfrm>
            <a:off x="2483768" y="5589240"/>
            <a:ext cx="36004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7" name="Rectangle: Rounded Corners 26">
            <a:extLst>
              <a:ext uri="{FF2B5EF4-FFF2-40B4-BE49-F238E27FC236}">
                <a16:creationId xmlns:a16="http://schemas.microsoft.com/office/drawing/2014/main" id="{AC770132-83F1-45A7-86F4-CF3C062CA8C7}"/>
              </a:ext>
            </a:extLst>
          </p:cNvPr>
          <p:cNvSpPr/>
          <p:nvPr/>
        </p:nvSpPr>
        <p:spPr>
          <a:xfrm>
            <a:off x="6588224" y="5373215"/>
            <a:ext cx="1440160" cy="249107"/>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Rounded Corners 27">
            <a:extLst>
              <a:ext uri="{FF2B5EF4-FFF2-40B4-BE49-F238E27FC236}">
                <a16:creationId xmlns:a16="http://schemas.microsoft.com/office/drawing/2014/main" id="{6A27560A-28B0-4463-A8FD-1AEAF016B283}"/>
              </a:ext>
            </a:extLst>
          </p:cNvPr>
          <p:cNvSpPr/>
          <p:nvPr/>
        </p:nvSpPr>
        <p:spPr>
          <a:xfrm>
            <a:off x="5076056" y="5859016"/>
            <a:ext cx="1368152" cy="234277"/>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TextBox 28">
            <a:extLst>
              <a:ext uri="{FF2B5EF4-FFF2-40B4-BE49-F238E27FC236}">
                <a16:creationId xmlns:a16="http://schemas.microsoft.com/office/drawing/2014/main" id="{0A87F226-D15E-4434-AB0D-7E679926FC59}"/>
              </a:ext>
            </a:extLst>
          </p:cNvPr>
          <p:cNvSpPr txBox="1"/>
          <p:nvPr/>
        </p:nvSpPr>
        <p:spPr>
          <a:xfrm>
            <a:off x="534380" y="2223030"/>
            <a:ext cx="8219256" cy="461665"/>
          </a:xfrm>
          <a:prstGeom prst="rect">
            <a:avLst/>
          </a:prstGeom>
          <a:noFill/>
        </p:spPr>
        <p:txBody>
          <a:bodyPr wrap="square" rtlCol="0">
            <a:spAutoFit/>
          </a:bodyPr>
          <a:lstStyle/>
          <a:p>
            <a:r>
              <a:rPr lang="en-GB" sz="2400" dirty="0"/>
              <a:t>Examples of persuasive language &amp; reporting verbs</a:t>
            </a:r>
          </a:p>
        </p:txBody>
      </p:sp>
      <p:cxnSp>
        <p:nvCxnSpPr>
          <p:cNvPr id="31" name="Straight Connector 30">
            <a:extLst>
              <a:ext uri="{FF2B5EF4-FFF2-40B4-BE49-F238E27FC236}">
                <a16:creationId xmlns:a16="http://schemas.microsoft.com/office/drawing/2014/main" id="{39CC52EE-5BB5-4079-BA8E-CF5382781DDE}"/>
              </a:ext>
            </a:extLst>
          </p:cNvPr>
          <p:cNvCxnSpPr>
            <a:cxnSpLocks/>
          </p:cNvCxnSpPr>
          <p:nvPr/>
        </p:nvCxnSpPr>
        <p:spPr>
          <a:xfrm flipV="1">
            <a:off x="2195736" y="2613879"/>
            <a:ext cx="2592288" cy="23035"/>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3" name="Rectangle: Rounded Corners 32">
            <a:extLst>
              <a:ext uri="{FF2B5EF4-FFF2-40B4-BE49-F238E27FC236}">
                <a16:creationId xmlns:a16="http://schemas.microsoft.com/office/drawing/2014/main" id="{FC867EA0-B396-4D62-B208-9EF255EEA3E6}"/>
              </a:ext>
            </a:extLst>
          </p:cNvPr>
          <p:cNvSpPr/>
          <p:nvPr/>
        </p:nvSpPr>
        <p:spPr>
          <a:xfrm>
            <a:off x="5004048" y="2337546"/>
            <a:ext cx="1944216" cy="308312"/>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9208962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79301-2744-4BEB-92D0-1C4FF0C08F55}"/>
              </a:ext>
            </a:extLst>
          </p:cNvPr>
          <p:cNvSpPr>
            <a:spLocks noGrp="1"/>
          </p:cNvSpPr>
          <p:nvPr>
            <p:ph type="title"/>
          </p:nvPr>
        </p:nvSpPr>
        <p:spPr/>
        <p:txBody>
          <a:bodyPr>
            <a:normAutofit/>
          </a:bodyPr>
          <a:lstStyle/>
          <a:p>
            <a:r>
              <a:rPr lang="en-GB" dirty="0">
                <a:solidFill>
                  <a:schemeClr val="bg1"/>
                </a:solidFill>
              </a:rPr>
              <a:t>Follow up activities</a:t>
            </a:r>
          </a:p>
        </p:txBody>
      </p:sp>
      <p:sp>
        <p:nvSpPr>
          <p:cNvPr id="3" name="Content Placeholder 2">
            <a:extLst>
              <a:ext uri="{FF2B5EF4-FFF2-40B4-BE49-F238E27FC236}">
                <a16:creationId xmlns:a16="http://schemas.microsoft.com/office/drawing/2014/main" id="{D0809307-AB5B-4395-9A2C-B1DB01D7B7D0}"/>
              </a:ext>
            </a:extLst>
          </p:cNvPr>
          <p:cNvSpPr>
            <a:spLocks noGrp="1"/>
          </p:cNvSpPr>
          <p:nvPr>
            <p:ph idx="1"/>
          </p:nvPr>
        </p:nvSpPr>
        <p:spPr>
          <a:xfrm>
            <a:off x="611560" y="2348880"/>
            <a:ext cx="8075240" cy="4248472"/>
          </a:xfrm>
        </p:spPr>
        <p:txBody>
          <a:bodyPr vert="horz" lIns="91440" tIns="45720" rIns="91440" bIns="45720" rtlCol="0" anchor="t">
            <a:normAutofit fontScale="92500"/>
          </a:bodyPr>
          <a:lstStyle/>
          <a:p>
            <a:r>
              <a:rPr lang="en-GB" dirty="0"/>
              <a:t>Review your annotated bibliography introduction. Have you used a confident writer’s voice:</a:t>
            </a:r>
          </a:p>
          <a:p>
            <a:pPr lvl="1"/>
            <a:r>
              <a:rPr lang="en-GB" dirty="0"/>
              <a:t>developing a logical argument for your purpose</a:t>
            </a:r>
          </a:p>
          <a:p>
            <a:pPr lvl="1"/>
            <a:r>
              <a:rPr lang="en-GB" dirty="0"/>
              <a:t>using sources to support this story not control it</a:t>
            </a:r>
          </a:p>
          <a:p>
            <a:pPr lvl="1"/>
            <a:r>
              <a:rPr lang="en-GB" dirty="0"/>
              <a:t>giving space to ideas relevant to your purpose</a:t>
            </a:r>
          </a:p>
          <a:p>
            <a:pPr lvl="1"/>
            <a:r>
              <a:rPr lang="en-GB" dirty="0"/>
              <a:t>choosing reporting verbs and adjectives to show your stance in relation to the sources.</a:t>
            </a:r>
          </a:p>
          <a:p>
            <a:endParaRPr lang="en-GB" dirty="0"/>
          </a:p>
        </p:txBody>
      </p:sp>
    </p:spTree>
    <p:extLst>
      <p:ext uri="{BB962C8B-B14F-4D97-AF65-F5344CB8AC3E}">
        <p14:creationId xmlns:p14="http://schemas.microsoft.com/office/powerpoint/2010/main" val="9375505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1268760"/>
            <a:ext cx="8075240" cy="998984"/>
          </a:xfrm>
        </p:spPr>
        <p:txBody>
          <a:bodyPr/>
          <a:lstStyle/>
          <a:p>
            <a:r>
              <a:rPr lang="en-GB">
                <a:solidFill>
                  <a:schemeClr val="bg1"/>
                </a:solidFill>
              </a:rPr>
              <a:t>Any questions?</a:t>
            </a:r>
            <a:endParaRPr lang="en-GB" dirty="0">
              <a:solidFill>
                <a:schemeClr val="bg1"/>
              </a:solidFill>
            </a:endParaRPr>
          </a:p>
        </p:txBody>
      </p:sp>
      <p:pic>
        <p:nvPicPr>
          <p:cNvPr id="1026" name="Picture 2" descr="Question Mark, Question, Frequently Asked Questions">
            <a:extLst>
              <a:ext uri="{FF2B5EF4-FFF2-40B4-BE49-F238E27FC236}">
                <a16:creationId xmlns:a16="http://schemas.microsoft.com/office/drawing/2014/main" id="{119E8F86-D0C2-47B6-A9D5-BBC8E1947EF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760662" y="2349500"/>
            <a:ext cx="3776663" cy="37766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7391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endParaRPr lang="en-GB"/>
          </a:p>
        </p:txBody>
      </p:sp>
      <p:sp>
        <p:nvSpPr>
          <p:cNvPr id="8" name="Content Placeholder 7"/>
          <p:cNvSpPr>
            <a:spLocks noGrp="1"/>
          </p:cNvSpPr>
          <p:nvPr>
            <p:ph idx="1"/>
          </p:nvPr>
        </p:nvSpPr>
        <p:spPr/>
        <p:txBody>
          <a:bodyPr/>
          <a:lstStyle/>
          <a:p>
            <a:endParaRPr lang="en-GB"/>
          </a:p>
        </p:txBody>
      </p:sp>
    </p:spTree>
    <p:extLst>
      <p:ext uri="{BB962C8B-B14F-4D97-AF65-F5344CB8AC3E}">
        <p14:creationId xmlns:p14="http://schemas.microsoft.com/office/powerpoint/2010/main" val="1085452413"/>
      </p:ext>
    </p:extLst>
  </p:cSld>
  <p:clrMapOvr>
    <a:overrideClrMapping bg1="lt1" tx1="dk1" bg2="lt2" tx2="dk2" accent1="accent1" accent2="accent2" accent3="accent3" accent4="accent4" accent5="accent5" accent6="accent6" hlink="hlink" folHlink="folHlink"/>
  </p:clrMapOvr>
</p:sld>
</file>

<file path=ppt/theme/theme1.xml><?xml version="1.0" encoding="utf-8"?>
<a:theme xmlns:a="http://schemas.openxmlformats.org/drawingml/2006/main" name="1_Office Theme">
  <a:themeElements>
    <a:clrScheme name="Heriot-Watt">
      <a:dk1>
        <a:srgbClr val="5E6A71"/>
      </a:dk1>
      <a:lt1>
        <a:srgbClr val="FFFFFF"/>
      </a:lt1>
      <a:dk2>
        <a:srgbClr val="0098DB"/>
      </a:dk2>
      <a:lt2>
        <a:srgbClr val="00549F"/>
      </a:lt2>
      <a:accent1>
        <a:srgbClr val="0098DB"/>
      </a:accent1>
      <a:accent2>
        <a:srgbClr val="A5ACAF"/>
      </a:accent2>
      <a:accent3>
        <a:srgbClr val="5E6A71"/>
      </a:accent3>
      <a:accent4>
        <a:srgbClr val="00549F"/>
      </a:accent4>
      <a:accent5>
        <a:srgbClr val="72BCFF"/>
      </a:accent5>
      <a:accent6>
        <a:srgbClr val="BCC3C7"/>
      </a:accent6>
      <a:hlink>
        <a:srgbClr val="0098DB"/>
      </a:hlink>
      <a:folHlink>
        <a:srgbClr val="A5ACA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Heriot-Watt">
      <a:dk1>
        <a:srgbClr val="5E6A71"/>
      </a:dk1>
      <a:lt1>
        <a:srgbClr val="FFFFFF"/>
      </a:lt1>
      <a:dk2>
        <a:srgbClr val="0098DB"/>
      </a:dk2>
      <a:lt2>
        <a:srgbClr val="00549F"/>
      </a:lt2>
      <a:accent1>
        <a:srgbClr val="0098DB"/>
      </a:accent1>
      <a:accent2>
        <a:srgbClr val="A5ACAF"/>
      </a:accent2>
      <a:accent3>
        <a:srgbClr val="5E6A71"/>
      </a:accent3>
      <a:accent4>
        <a:srgbClr val="00549F"/>
      </a:accent4>
      <a:accent5>
        <a:srgbClr val="72BCFF"/>
      </a:accent5>
      <a:accent6>
        <a:srgbClr val="BCC3C7"/>
      </a:accent6>
      <a:hlink>
        <a:srgbClr val="0098DB"/>
      </a:hlink>
      <a:folHlink>
        <a:srgbClr val="A5ACA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4_Office Theme">
  <a:themeElements>
    <a:clrScheme name="Heriot-Watt">
      <a:dk1>
        <a:srgbClr val="5E6A71"/>
      </a:dk1>
      <a:lt1>
        <a:srgbClr val="FFFFFF"/>
      </a:lt1>
      <a:dk2>
        <a:srgbClr val="0098DB"/>
      </a:dk2>
      <a:lt2>
        <a:srgbClr val="00549F"/>
      </a:lt2>
      <a:accent1>
        <a:srgbClr val="0098DB"/>
      </a:accent1>
      <a:accent2>
        <a:srgbClr val="FFFFFF"/>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Heriot-Watt">
      <a:dk1>
        <a:srgbClr val="5E6A71"/>
      </a:dk1>
      <a:lt1>
        <a:srgbClr val="FFFFFF"/>
      </a:lt1>
      <a:dk2>
        <a:srgbClr val="0098DB"/>
      </a:dk2>
      <a:lt2>
        <a:srgbClr val="00549F"/>
      </a:lt2>
      <a:accent1>
        <a:srgbClr val="0098DB"/>
      </a:accent1>
      <a:accent2>
        <a:srgbClr val="FFFFFF"/>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5_Office Theme">
  <a:themeElements>
    <a:clrScheme name="Heriot-Watt">
      <a:dk1>
        <a:srgbClr val="5E6A71"/>
      </a:dk1>
      <a:lt1>
        <a:srgbClr val="FFFFFF"/>
      </a:lt1>
      <a:dk2>
        <a:srgbClr val="0098DB"/>
      </a:dk2>
      <a:lt2>
        <a:srgbClr val="00549F"/>
      </a:lt2>
      <a:accent1>
        <a:srgbClr val="0098DB"/>
      </a:accent1>
      <a:accent2>
        <a:srgbClr val="FFFFFF"/>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Heriot-Watt">
    <a:dk1>
      <a:srgbClr val="5E6A71"/>
    </a:dk1>
    <a:lt1>
      <a:srgbClr val="FFFFFF"/>
    </a:lt1>
    <a:dk2>
      <a:srgbClr val="0098DB"/>
    </a:dk2>
    <a:lt2>
      <a:srgbClr val="00549F"/>
    </a:lt2>
    <a:accent1>
      <a:srgbClr val="0098DB"/>
    </a:accent1>
    <a:accent2>
      <a:srgbClr val="A5ACAF"/>
    </a:accent2>
    <a:accent3>
      <a:srgbClr val="5E6A71"/>
    </a:accent3>
    <a:accent4>
      <a:srgbClr val="00549F"/>
    </a:accent4>
    <a:accent5>
      <a:srgbClr val="72BCFF"/>
    </a:accent5>
    <a:accent6>
      <a:srgbClr val="BCC3C7"/>
    </a:accent6>
    <a:hlink>
      <a:srgbClr val="0098DB"/>
    </a:hlink>
    <a:folHlink>
      <a:srgbClr val="A5ACAF"/>
    </a:folHlink>
  </a:clrScheme>
</a:themeOverride>
</file>

<file path=ppt/theme/themeOverride2.xml><?xml version="1.0" encoding="utf-8"?>
<a:themeOverride xmlns:a="http://schemas.openxmlformats.org/drawingml/2006/main">
  <a:clrScheme name="Heriot-Watt">
    <a:dk1>
      <a:srgbClr val="5E6A71"/>
    </a:dk1>
    <a:lt1>
      <a:srgbClr val="FFFFFF"/>
    </a:lt1>
    <a:dk2>
      <a:srgbClr val="0098DB"/>
    </a:dk2>
    <a:lt2>
      <a:srgbClr val="00549F"/>
    </a:lt2>
    <a:accent1>
      <a:srgbClr val="0098DB"/>
    </a:accent1>
    <a:accent2>
      <a:srgbClr val="A5ACAF"/>
    </a:accent2>
    <a:accent3>
      <a:srgbClr val="5E6A71"/>
    </a:accent3>
    <a:accent4>
      <a:srgbClr val="00549F"/>
    </a:accent4>
    <a:accent5>
      <a:srgbClr val="72BCFF"/>
    </a:accent5>
    <a:accent6>
      <a:srgbClr val="BCC3C7"/>
    </a:accent6>
    <a:hlink>
      <a:srgbClr val="0098DB"/>
    </a:hlink>
    <a:folHlink>
      <a:srgbClr val="A5ACAF"/>
    </a:folHlink>
  </a:clrScheme>
</a:themeOverride>
</file>

<file path=ppt/theme/themeOverride3.xml><?xml version="1.0" encoding="utf-8"?>
<a:themeOverride xmlns:a="http://schemas.openxmlformats.org/drawingml/2006/main">
  <a:clrScheme name="Heriot-Watt">
    <a:dk1>
      <a:srgbClr val="5E6A71"/>
    </a:dk1>
    <a:lt1>
      <a:srgbClr val="FFFFFF"/>
    </a:lt1>
    <a:dk2>
      <a:srgbClr val="0098DB"/>
    </a:dk2>
    <a:lt2>
      <a:srgbClr val="00549F"/>
    </a:lt2>
    <a:accent1>
      <a:srgbClr val="0098DB"/>
    </a:accent1>
    <a:accent2>
      <a:srgbClr val="A5ACAF"/>
    </a:accent2>
    <a:accent3>
      <a:srgbClr val="5E6A71"/>
    </a:accent3>
    <a:accent4>
      <a:srgbClr val="00549F"/>
    </a:accent4>
    <a:accent5>
      <a:srgbClr val="72BCFF"/>
    </a:accent5>
    <a:accent6>
      <a:srgbClr val="BCC3C7"/>
    </a:accent6>
    <a:hlink>
      <a:srgbClr val="0098DB"/>
    </a:hlink>
    <a:folHlink>
      <a:srgbClr val="A5ACAF"/>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37842AE0354D644BA174D68CC33ADB4" ma:contentTypeVersion="10" ma:contentTypeDescription="Create a new document." ma:contentTypeScope="" ma:versionID="daf30666421e199813ca2a8432ec5177">
  <xsd:schema xmlns:xsd="http://www.w3.org/2001/XMLSchema" xmlns:xs="http://www.w3.org/2001/XMLSchema" xmlns:p="http://schemas.microsoft.com/office/2006/metadata/properties" xmlns:ns2="1888da1a-ad83-4ca5-b09a-c05fff9b1f2d" xmlns:ns3="ae10580e-bc6d-4c71-95ba-3a90dbfc4d5c" targetNamespace="http://schemas.microsoft.com/office/2006/metadata/properties" ma:root="true" ma:fieldsID="1efcbababd77a796a6b83612e95fcedb" ns2:_="" ns3:_="">
    <xsd:import namespace="1888da1a-ad83-4ca5-b09a-c05fff9b1f2d"/>
    <xsd:import namespace="ae10580e-bc6d-4c71-95ba-3a90dbfc4d5c"/>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888da1a-ad83-4ca5-b09a-c05fff9b1f2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e10580e-bc6d-4c71-95ba-3a90dbfc4d5c"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5295C7F-1AD2-4005-9454-EED4FBAF231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888da1a-ad83-4ca5-b09a-c05fff9b1f2d"/>
    <ds:schemaRef ds:uri="ae10580e-bc6d-4c71-95ba-3a90dbfc4d5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F7ACEBA-99EE-4B9A-99FE-F9695B41FA99}">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6FC14F33-A9A2-48F1-A0A9-DB146E88F93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1939</TotalTime>
  <Words>2802</Words>
  <Application>Microsoft Office PowerPoint</Application>
  <PresentationFormat>On-screen Show (4:3)</PresentationFormat>
  <Paragraphs>209</Paragraphs>
  <Slides>24</Slides>
  <Notes>21</Notes>
  <HiddenSlides>0</HiddenSlides>
  <MMClips>0</MMClips>
  <ScaleCrop>false</ScaleCrop>
  <HeadingPairs>
    <vt:vector size="6" baseType="variant">
      <vt:variant>
        <vt:lpstr>Fonts Used</vt:lpstr>
      </vt:variant>
      <vt:variant>
        <vt:i4>3</vt:i4>
      </vt:variant>
      <vt:variant>
        <vt:lpstr>Theme</vt:lpstr>
      </vt:variant>
      <vt:variant>
        <vt:i4>5</vt:i4>
      </vt:variant>
      <vt:variant>
        <vt:lpstr>Slide Titles</vt:lpstr>
      </vt:variant>
      <vt:variant>
        <vt:i4>24</vt:i4>
      </vt:variant>
    </vt:vector>
  </HeadingPairs>
  <TitlesOfParts>
    <vt:vector size="32" baseType="lpstr">
      <vt:lpstr>Arial</vt:lpstr>
      <vt:lpstr>Calibri</vt:lpstr>
      <vt:lpstr>Times New Roman</vt:lpstr>
      <vt:lpstr>1_Office Theme</vt:lpstr>
      <vt:lpstr>2_Office Theme</vt:lpstr>
      <vt:lpstr>4_Office Theme</vt:lpstr>
      <vt:lpstr>3_Office Theme</vt:lpstr>
      <vt:lpstr>5_Office Theme</vt:lpstr>
      <vt:lpstr>Academic Literacy Week 5 Thursday Collaboration</vt:lpstr>
      <vt:lpstr>Is it OK to record this session?</vt:lpstr>
      <vt:lpstr>Aims</vt:lpstr>
      <vt:lpstr>Link to Academic Literacy exam</vt:lpstr>
      <vt:lpstr>PowerPoint Presentation</vt:lpstr>
      <vt:lpstr>Activating writer’s voice</vt:lpstr>
      <vt:lpstr>Planning an assignment with writer’s voice</vt:lpstr>
      <vt:lpstr>Why the sources were chosen</vt:lpstr>
      <vt:lpstr>Understanding the assignment - answers</vt:lpstr>
      <vt:lpstr>Share &amp; discuss what you know</vt:lpstr>
      <vt:lpstr>Share your preparation for writing</vt:lpstr>
      <vt:lpstr>Evaluating student writing – a case study</vt:lpstr>
      <vt:lpstr>Evaluating student writing – a case study</vt:lpstr>
      <vt:lpstr>Evaluating student writing – a case study</vt:lpstr>
      <vt:lpstr>How close to plagiarism is student B’s text?</vt:lpstr>
      <vt:lpstr>Operationalizing a concept</vt:lpstr>
      <vt:lpstr>Operationalizing a concept</vt:lpstr>
      <vt:lpstr>Framework for engagement</vt:lpstr>
      <vt:lpstr>Operationalizing your concept </vt:lpstr>
      <vt:lpstr>Investigating key language for reporting</vt:lpstr>
      <vt:lpstr>Examples of writer’s voice</vt:lpstr>
      <vt:lpstr>Follow up activities</vt:lpstr>
      <vt:lpstr>Any questions?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Iain McGeary</dc:creator>
  <cp:lastModifiedBy>Alexander, Olwyn</cp:lastModifiedBy>
  <cp:revision>183</cp:revision>
  <dcterms:created xsi:type="dcterms:W3CDTF">2016-02-11T16:23:53Z</dcterms:created>
  <dcterms:modified xsi:type="dcterms:W3CDTF">2020-08-17T08:13:21Z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0x010100837842AE0354D644BA174D68CC33ADB4</vt:lpwstr>
  </property>
</Properties>
</file>